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7" r:id="rId3"/>
    <p:sldId id="333" r:id="rId4"/>
    <p:sldId id="371" r:id="rId5"/>
    <p:sldId id="358" r:id="rId6"/>
    <p:sldId id="372" r:id="rId7"/>
    <p:sldId id="359" r:id="rId8"/>
    <p:sldId id="356" r:id="rId9"/>
    <p:sldId id="349" r:id="rId10"/>
    <p:sldId id="360" r:id="rId11"/>
    <p:sldId id="361" r:id="rId12"/>
    <p:sldId id="370" r:id="rId13"/>
    <p:sldId id="362" r:id="rId14"/>
    <p:sldId id="357" r:id="rId15"/>
    <p:sldId id="373" r:id="rId16"/>
    <p:sldId id="355" r:id="rId17"/>
    <p:sldId id="369" r:id="rId18"/>
    <p:sldId id="341" r:id="rId19"/>
    <p:sldId id="3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6835" autoAdjust="0"/>
  </p:normalViewPr>
  <p:slideViewPr>
    <p:cSldViewPr>
      <p:cViewPr varScale="1">
        <p:scale>
          <a:sx n="64" d="100"/>
          <a:sy n="64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8/14/2020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8/14/2020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hyperlink" Target="http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xmlns="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xmlns="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E47A3C1-41B4-4A8D-899E-DF8D9F4EDE2E}" type="datetimeFigureOut">
              <a:rPr lang="en-US" smtClean="0"/>
              <a:pPr/>
              <a:t>8/14/2020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5B201A5-2D2A-4D44-A801-610361830E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3450342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E47A3C1-41B4-4A8D-899E-DF8D9F4EDE2E}" type="datetimeFigureOut">
              <a:rPr lang="en-US" smtClean="0"/>
              <a:pPr/>
              <a:t>8/14/2020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5B201A5-2D2A-4D44-A801-610361830E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3649154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  <p:sldLayoutId id="2147483714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77721" y="5478782"/>
            <a:ext cx="1282783" cy="128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17760" y="3497337"/>
            <a:ext cx="4787518" cy="1474319"/>
            <a:chOff x="2648818" y="3514055"/>
            <a:chExt cx="4425466" cy="1484128"/>
          </a:xfrm>
        </p:grpSpPr>
        <p:pic>
          <p:nvPicPr>
            <p:cNvPr id="16" name="Picture 2" descr="C:\Users\jlindahl\AppData\Local\Temp\5761978698_5dd0cc1c59_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4607" y="3514055"/>
              <a:ext cx="2229677" cy="1484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jlindahl\AppData\Local\Temp\5761978716_0c3aa91ca0_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818" y="3571875"/>
              <a:ext cx="2142810" cy="1426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161" y="5478782"/>
            <a:ext cx="1873211" cy="126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46904" y="5478782"/>
            <a:ext cx="2526121" cy="128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gowino\Pictures\maseno university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0" y="5478782"/>
            <a:ext cx="1219200" cy="125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jlindahl\Dropbox\Camera Uploads\2012-11-16 16.45.14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3525691"/>
            <a:ext cx="2133600" cy="139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lindahl\Pictures\Kibwezi\PB22178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7317" y="3511062"/>
            <a:ext cx="2133602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BED5DC5-B49E-4B59-B673-3D0B649C78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200" y="76200"/>
            <a:ext cx="8991600" cy="1445419"/>
          </a:xfrm>
        </p:spPr>
        <p:txBody>
          <a:bodyPr/>
          <a:lstStyle/>
          <a:p>
            <a:r>
              <a:rPr lang="en-US" dirty="0"/>
              <a:t>Efficacy of mycotoxin binder on aflatoxin M1 and Mazzican on total bacterial count in raw milk among smallholder dairy farmers in Kisumu County, Kenya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3A2CDAE0-1D34-464A-BD8D-DB748A6AFA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539" y="1523105"/>
            <a:ext cx="8115300" cy="839787"/>
          </a:xfrm>
        </p:spPr>
        <p:txBody>
          <a:bodyPr/>
          <a:lstStyle/>
          <a:p>
            <a:r>
              <a:rPr lang="en-GB" dirty="0"/>
              <a:t>Gladys Anyango, Florence Mutua, Irene Kagera, Pauline Andang'o, Delia Grace and Johanna Lindahl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xmlns="" id="{80FF2E67-6046-4529-9962-F7652D46DD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76300" y="2438400"/>
            <a:ext cx="7620000" cy="985838"/>
          </a:xfrm>
        </p:spPr>
        <p:txBody>
          <a:bodyPr/>
          <a:lstStyle/>
          <a:p>
            <a:r>
              <a:rPr lang="en-GB" dirty="0"/>
              <a:t>Kenyatta University International Food Safety Conference</a:t>
            </a:r>
          </a:p>
          <a:p>
            <a:r>
              <a:rPr lang="en-GB" dirty="0"/>
              <a:t>Nairobi, Kenya</a:t>
            </a:r>
          </a:p>
          <a:p>
            <a:r>
              <a:rPr lang="en-GB" dirty="0"/>
              <a:t>20–24 May 2019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results </a:t>
            </a:r>
            <a:r>
              <a:rPr lang="en-US" dirty="0" err="1"/>
              <a:t>cont</a:t>
            </a:r>
            <a:r>
              <a:rPr lang="en-US" dirty="0"/>
              <a:t>……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5562600"/>
            <a:ext cx="8229600" cy="68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62.9% gave concentrates, significant p=0.002(OR 10.06)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0413557"/>
              </p:ext>
            </p:extLst>
          </p:nvPr>
        </p:nvGraphicFramePr>
        <p:xfrm>
          <a:off x="152400" y="1676400"/>
          <a:ext cx="8610600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42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235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628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Feed type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On farm formulations (%)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Local purchases (%)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Hay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9.3% (9/97)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14.4% (14/97)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Cut and carry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73.2%(71/97)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10.3%(10/97)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Concentrates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3.1%(3/97)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58.8%(57/97)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Silage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9.3%(9/97)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2.1%(2/97)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Molasses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1%(1/97)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43.3%(42/97)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78742"/>
            <a:ext cx="8229600" cy="6858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/>
              <a:t>Baseline responses on types and sources of diary feed</a:t>
            </a:r>
          </a:p>
        </p:txBody>
      </p:sp>
    </p:spTree>
    <p:extLst>
      <p:ext uri="{BB962C8B-B14F-4D97-AF65-F5344CB8AC3E}">
        <p14:creationId xmlns:p14="http://schemas.microsoft.com/office/powerpoint/2010/main" xmlns="" val="412697992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aflatoxin awareness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61.8% farmers had heard of aflatoxins: men (67.2%),women (48.5%), difference insignificant (p=0.07).</a:t>
            </a:r>
          </a:p>
          <a:p>
            <a:pPr>
              <a:lnSpc>
                <a:spcPct val="150000"/>
              </a:lnSpc>
            </a:pPr>
            <a:endParaRPr lang="en-US" sz="1050" dirty="0"/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37.1% could correctly define what aflatoxins were; i.e. as food poison (19.6%), as toxic mold (17.5%).</a:t>
            </a:r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Incorrect definitions (24.7%), bacteria (10.3%), disease (10.3%), could not define (4.1%). </a:t>
            </a:r>
          </a:p>
        </p:txBody>
      </p:sp>
    </p:spTree>
    <p:extLst>
      <p:ext uri="{BB962C8B-B14F-4D97-AF65-F5344CB8AC3E}">
        <p14:creationId xmlns:p14="http://schemas.microsoft.com/office/powerpoint/2010/main" xmlns="" val="36837044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Farm trial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en-US" dirty="0"/>
              <a:t>Trial Intervention (NovaSil clay) 20; control 10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Farmer training on aflatoxins and use of binder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NovaSil provided to the farmer, with instructions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Dosing not supervised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Farmer training on hygienic milk handling and use of Mazzican</a:t>
            </a:r>
          </a:p>
          <a:p>
            <a:pPr lvl="1" algn="just" eaLnBrk="0" hangingPunct="0">
              <a:buFont typeface="Wingdings" pitchFamily="2" charset="2"/>
              <a:buChar char="Ø"/>
            </a:pPr>
            <a:endParaRPr lang="en-US" sz="800" dirty="0"/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dirty="0"/>
              <a:t>  Questionnaires and milk sampling biweekly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25499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Trial: Milk production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001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6131" y="5715000"/>
            <a:ext cx="8229600" cy="9906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000" dirty="0"/>
              <a:t>Fig. 1: Variations in milk production in a trial study involving NovaSil.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6781800" y="1295400"/>
            <a:ext cx="2362200" cy="1447800"/>
          </a:xfrm>
          <a:prstGeom prst="wedgeEllipseCallout">
            <a:avLst>
              <a:gd name="adj1" fmla="val -64165"/>
              <a:gd name="adj2" fmla="val 568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Trend that trial farms have increased milk yield</a:t>
            </a:r>
          </a:p>
        </p:txBody>
      </p:sp>
    </p:spTree>
    <p:extLst>
      <p:ext uri="{BB962C8B-B14F-4D97-AF65-F5344CB8AC3E}">
        <p14:creationId xmlns:p14="http://schemas.microsoft.com/office/powerpoint/2010/main" xmlns="" val="2382554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3820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Trial: AFM</a:t>
            </a:r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levels in raw cow milk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8534400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9377" y="5869577"/>
            <a:ext cx="8229600" cy="9906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400" dirty="0"/>
              <a:t>Fig. 2: Variations in AFM</a:t>
            </a:r>
            <a:r>
              <a:rPr lang="en-US" sz="1400" dirty="0"/>
              <a:t>1</a:t>
            </a:r>
            <a:r>
              <a:rPr lang="en-US" sz="2400" dirty="0"/>
              <a:t> in a trial study involving </a:t>
            </a:r>
            <a:r>
              <a:rPr lang="en-US" sz="2400" dirty="0" err="1"/>
              <a:t>NovaSil</a:t>
            </a:r>
            <a:r>
              <a:rPr lang="en-US" sz="2400" dirty="0"/>
              <a:t>.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6629400" y="2133600"/>
            <a:ext cx="2057400" cy="990600"/>
          </a:xfrm>
          <a:prstGeom prst="wedgeEllipseCallout">
            <a:avLst>
              <a:gd name="adj1" fmla="val -45377"/>
              <a:gd name="adj2" fmla="val 996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 average 44% lower than start</a:t>
            </a:r>
          </a:p>
        </p:txBody>
      </p:sp>
    </p:spTree>
    <p:extLst>
      <p:ext uri="{BB962C8B-B14F-4D97-AF65-F5344CB8AC3E}">
        <p14:creationId xmlns:p14="http://schemas.microsoft.com/office/powerpoint/2010/main" xmlns="" val="1134150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Mazzican on TPC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765" y="1259681"/>
            <a:ext cx="7815035" cy="4588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81000" y="5848282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dirty="0">
                <a:solidFill>
                  <a:prstClr val="black"/>
                </a:solidFill>
              </a:rPr>
              <a:t>Fig. 3: Variations in TPC in a trial study involving Mazzican.</a:t>
            </a:r>
          </a:p>
        </p:txBody>
      </p:sp>
      <p:sp>
        <p:nvSpPr>
          <p:cNvPr id="12" name="Oval 11"/>
          <p:cNvSpPr/>
          <p:nvPr/>
        </p:nvSpPr>
        <p:spPr>
          <a:xfrm>
            <a:off x="6324600" y="2061028"/>
            <a:ext cx="2971800" cy="1748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There was a significant difference in </a:t>
            </a:r>
            <a:r>
              <a:rPr lang="en-US" dirty="0" err="1"/>
              <a:t>tpc</a:t>
            </a:r>
            <a:r>
              <a:rPr lang="en-US" dirty="0"/>
              <a:t> between trial and control group p=0.002</a:t>
            </a:r>
          </a:p>
        </p:txBody>
      </p:sp>
    </p:spTree>
    <p:extLst>
      <p:ext uri="{BB962C8B-B14F-4D97-AF65-F5344CB8AC3E}">
        <p14:creationId xmlns:p14="http://schemas.microsoft.com/office/powerpoint/2010/main" xmlns="" val="24163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0040"/>
            <a:ext cx="61722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Conclusion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Intervention with NovaSil  and Mazzican: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Reduce AFM</a:t>
            </a:r>
            <a:r>
              <a:rPr lang="en-US" sz="1600" dirty="0"/>
              <a:t>1</a:t>
            </a:r>
            <a:r>
              <a:rPr lang="en-US" dirty="0"/>
              <a:t> in milk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Trend with increased milk yield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Reduced total plate counts in milk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400" dirty="0"/>
          </a:p>
          <a:p>
            <a:pPr>
              <a:lnSpc>
                <a:spcPct val="150000"/>
              </a:lnSpc>
            </a:pPr>
            <a:r>
              <a:rPr lang="en-US" dirty="0"/>
              <a:t>Farmers were complying and feeding</a:t>
            </a:r>
          </a:p>
          <a:p>
            <a:pPr>
              <a:lnSpc>
                <a:spcPct val="150000"/>
              </a:lnSpc>
            </a:pPr>
            <a:r>
              <a:rPr lang="en-US" dirty="0"/>
              <a:t>Farmers were willing to invest in the intervention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5660" y="2209800"/>
            <a:ext cx="3277453" cy="208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3415086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6680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algn="just"/>
            <a:r>
              <a:rPr lang="en-US" sz="2800" dirty="0"/>
              <a:t>Possibility to supply farmers with </a:t>
            </a:r>
            <a:r>
              <a:rPr lang="en-US" sz="2800" dirty="0" err="1"/>
              <a:t>NovaSil</a:t>
            </a:r>
            <a:r>
              <a:rPr lang="en-US" sz="2800" dirty="0"/>
              <a:t> should be further investigated.</a:t>
            </a:r>
          </a:p>
          <a:p>
            <a:pPr marL="0" indent="0" algn="just">
              <a:buNone/>
            </a:pPr>
            <a:endParaRPr lang="en-US" sz="2800" dirty="0"/>
          </a:p>
          <a:p>
            <a:pPr algn="just"/>
            <a:r>
              <a:rPr lang="en-US" sz="2800" dirty="0"/>
              <a:t>Further studies on effects of </a:t>
            </a:r>
            <a:r>
              <a:rPr lang="en-US" sz="2800" dirty="0" err="1"/>
              <a:t>NovaSil</a:t>
            </a:r>
            <a:r>
              <a:rPr lang="en-US" sz="2800" dirty="0"/>
              <a:t> on milk quality and other nutritional parameters.</a:t>
            </a:r>
          </a:p>
          <a:p>
            <a:pPr marL="0" indent="0" algn="just">
              <a:buNone/>
            </a:pPr>
            <a:endParaRPr lang="en-US" sz="2800" dirty="0"/>
          </a:p>
          <a:p>
            <a:pPr algn="just"/>
            <a:r>
              <a:rPr lang="en-US" sz="2800" dirty="0"/>
              <a:t>Increase awareness on aflatoxins and bacteria </a:t>
            </a:r>
            <a:r>
              <a:rPr lang="en-US" sz="2800"/>
              <a:t>in milk.</a:t>
            </a:r>
            <a:endParaRPr lang="en-US" sz="2800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8025" y="4868206"/>
            <a:ext cx="2057400" cy="170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1" y="4869343"/>
            <a:ext cx="190500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803600"/>
            <a:ext cx="8115300" cy="108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68206"/>
            <a:ext cx="1695449" cy="169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7650" y="4867069"/>
            <a:ext cx="1529798" cy="168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7448" y="4868206"/>
            <a:ext cx="1470577" cy="168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853065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43000"/>
            <a:ext cx="6858000" cy="92256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THANK YOU FOR LISTENING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62000" y="5647347"/>
            <a:ext cx="8202289" cy="1097358"/>
            <a:chOff x="515266" y="5745700"/>
            <a:chExt cx="8202289" cy="109735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266" y="5745700"/>
              <a:ext cx="1510038" cy="102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 descr="Image result for ministry of agriculture livestock and fisheries kenya logo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622" y="5868812"/>
              <a:ext cx="2810933" cy="775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3067107" y="5857392"/>
              <a:ext cx="1937634" cy="985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4" descr="C:\Users\gowino\Pictures\maseno universit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821414" y="1194259"/>
            <a:ext cx="1297596" cy="147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2400" y="1286914"/>
            <a:ext cx="1510039" cy="151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687" y="2209800"/>
            <a:ext cx="3733800" cy="328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4744" y="2910115"/>
            <a:ext cx="3340317" cy="25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4744" y="4572000"/>
            <a:ext cx="1033384" cy="922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0652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95149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Times New Roman" pitchFamily="18" charset="0"/>
              </a:rPr>
              <a:t>Introduction</a:t>
            </a:r>
            <a:endParaRPr lang="en-US" sz="3600" dirty="0">
              <a:latin typeface="+mn-lt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9144000" cy="5667765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fontAlgn="base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Food safety and quality are important issues in the world.</a:t>
            </a:r>
          </a:p>
          <a:p>
            <a:pPr marL="457200" lvl="1" indent="0" fontAlgn="base">
              <a:buNone/>
            </a:pPr>
            <a:endParaRPr lang="en-US" sz="1050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itchFamily="18" charset="0"/>
              </a:rPr>
              <a:t>Milk is an important part of human diet.</a:t>
            </a:r>
            <a:endParaRPr lang="en-US" sz="2400" dirty="0"/>
          </a:p>
          <a:p>
            <a:pPr marL="457200" lvl="1" indent="0">
              <a:buNone/>
            </a:pPr>
            <a:endParaRPr lang="en-US" sz="1100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Cow milk is the main type of milk used for human consumption corresponding to 83% of the world’s milk production.</a:t>
            </a:r>
          </a:p>
          <a:p>
            <a:pPr marL="457200" lvl="1" indent="0">
              <a:buNone/>
            </a:pPr>
            <a:endParaRPr lang="en-US" sz="1050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Milk has </a:t>
            </a:r>
            <a:r>
              <a:rPr lang="en-US" sz="2400" dirty="0">
                <a:cs typeface="Times New Roman" pitchFamily="18" charset="0"/>
              </a:rPr>
              <a:t>been shown to be contaminated with a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flatoxin M</a:t>
            </a: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1</a:t>
            </a:r>
            <a:r>
              <a:rPr lang="en-US" sz="2400" dirty="0">
                <a:cs typeface="Times New Roman" pitchFamily="18" charset="0"/>
              </a:rPr>
              <a:t>   (AFM</a:t>
            </a:r>
            <a:r>
              <a:rPr lang="en-US" sz="1400" dirty="0">
                <a:cs typeface="Times New Roman" pitchFamily="18" charset="0"/>
              </a:rPr>
              <a:t>1</a:t>
            </a:r>
            <a:r>
              <a:rPr lang="en-US" sz="2400" dirty="0">
                <a:cs typeface="Times New Roman" pitchFamily="18" charset="0"/>
              </a:rPr>
              <a:t>), a metabolite of aflatoxinB</a:t>
            </a:r>
            <a:r>
              <a:rPr lang="en-US" sz="1400" dirty="0">
                <a:cs typeface="Times New Roman" pitchFamily="18" charset="0"/>
              </a:rPr>
              <a:t>1</a:t>
            </a:r>
            <a:r>
              <a:rPr lang="en-US" sz="2400" dirty="0">
                <a:cs typeface="Times New Roman" pitchFamily="18" charset="0"/>
              </a:rPr>
              <a:t> as well as bacteria</a:t>
            </a:r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457200" lvl="1" indent="0" fontAlgn="base">
              <a:buNone/>
            </a:pPr>
            <a:r>
              <a:rPr lang="en-US" sz="1050" dirty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itchFamily="18" charset="0"/>
              </a:rPr>
              <a:t>Aflatoxins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are harmful chemicals produced by certain moulds (</a:t>
            </a:r>
            <a:r>
              <a:rPr lang="en-US" sz="2400" i="1" dirty="0">
                <a:solidFill>
                  <a:schemeClr val="tx1"/>
                </a:solidFill>
                <a:cs typeface="Times New Roman" pitchFamily="18" charset="0"/>
              </a:rPr>
              <a:t>Aspergillus flavus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 and </a:t>
            </a:r>
            <a:r>
              <a:rPr lang="en-US" sz="2400" i="1" dirty="0">
                <a:solidFill>
                  <a:schemeClr val="tx1"/>
                </a:solidFill>
                <a:cs typeface="Times New Roman" pitchFamily="18" charset="0"/>
              </a:rPr>
              <a:t>A. </a:t>
            </a:r>
            <a:r>
              <a:rPr lang="en-US" sz="2400" i="1" dirty="0" err="1">
                <a:solidFill>
                  <a:schemeClr val="tx1"/>
                </a:solidFill>
                <a:cs typeface="Times New Roman" pitchFamily="18" charset="0"/>
              </a:rPr>
              <a:t>parasiticus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) which occur naturally in soil.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8662"/>
            <a:ext cx="1447801" cy="104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ser\Pictures\power point presentation photo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4085" y="5718659"/>
            <a:ext cx="1335915" cy="104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999270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20040"/>
            <a:ext cx="7391400" cy="11430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562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 Aflatoxins B</a:t>
            </a:r>
            <a:r>
              <a:rPr lang="en-US" sz="1400" dirty="0"/>
              <a:t>1</a:t>
            </a:r>
            <a:r>
              <a:rPr lang="en-US" sz="2800" dirty="0"/>
              <a:t>,B</a:t>
            </a:r>
            <a:r>
              <a:rPr lang="en-US" sz="1400" dirty="0"/>
              <a:t>2</a:t>
            </a:r>
            <a:r>
              <a:rPr lang="en-US" sz="2800" dirty="0"/>
              <a:t>,G</a:t>
            </a:r>
            <a:r>
              <a:rPr lang="en-US" sz="1600" dirty="0"/>
              <a:t>1</a:t>
            </a:r>
            <a:r>
              <a:rPr lang="en-US" sz="2800" dirty="0"/>
              <a:t>,G</a:t>
            </a:r>
            <a:r>
              <a:rPr lang="en-US" sz="1600" dirty="0"/>
              <a:t>2</a:t>
            </a:r>
            <a:r>
              <a:rPr lang="en-US" sz="2800" dirty="0"/>
              <a:t> and M</a:t>
            </a:r>
            <a:r>
              <a:rPr lang="en-US" sz="1600" dirty="0"/>
              <a:t>1</a:t>
            </a:r>
            <a:r>
              <a:rPr lang="en-US" sz="2800" dirty="0"/>
              <a:t> are classified as Group 1, carcinogenic to humans</a:t>
            </a:r>
          </a:p>
          <a:p>
            <a:pPr algn="just">
              <a:buFont typeface="Wingdings" pitchFamily="2" charset="2"/>
              <a:buChar char="Ø"/>
            </a:pPr>
            <a:endParaRPr lang="en-US" sz="2800" dirty="0">
              <a:ea typeface="Calibri" pitchFamily="34" charset="0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Ø"/>
            </a:pPr>
            <a:r>
              <a:rPr lang="en-US" sz="2800" dirty="0">
                <a:ea typeface="Calibri" pitchFamily="34" charset="0"/>
                <a:cs typeface="Times New Roman" pitchFamily="18" charset="0"/>
              </a:rPr>
              <a:t>Mainly contaminates food &amp; feeds</a:t>
            </a:r>
          </a:p>
          <a:p>
            <a:pPr algn="just" fontAlgn="base">
              <a:buNone/>
            </a:pPr>
            <a:r>
              <a:rPr lang="en-US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ea typeface="Calibri" pitchFamily="34" charset="0"/>
                <a:cs typeface="Times New Roman" pitchFamily="18" charset="0"/>
              </a:rPr>
              <a:t>Bacteria contaminate milk through </a:t>
            </a:r>
            <a:r>
              <a:rPr lang="en-US" sz="2800" dirty="0" err="1">
                <a:ea typeface="Calibri" pitchFamily="34" charset="0"/>
                <a:cs typeface="Times New Roman" pitchFamily="18" charset="0"/>
              </a:rPr>
              <a:t>mastitic</a:t>
            </a:r>
            <a:r>
              <a:rPr lang="en-US" sz="2800" dirty="0">
                <a:ea typeface="Calibri" pitchFamily="34" charset="0"/>
                <a:cs typeface="Times New Roman" pitchFamily="18" charset="0"/>
              </a:rPr>
              <a:t> cows, insufficiently cleaned milk equipment, environment and milking personnel</a:t>
            </a:r>
          </a:p>
        </p:txBody>
      </p:sp>
      <p:pic>
        <p:nvPicPr>
          <p:cNvPr id="5" name="Picture 4" descr="Image result for aflatoxin contaminated peanuts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1779" y="1905000"/>
            <a:ext cx="144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jlindahl\AppData\Local\Temp\5761978698_5dd0cc1c59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29579" y="1894764"/>
            <a:ext cx="14859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50215"/>
            <a:ext cx="1943515" cy="121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2679" y="4572000"/>
            <a:ext cx="2589151" cy="216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8315" y="5351644"/>
            <a:ext cx="1637729" cy="122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045" y="5351643"/>
            <a:ext cx="1634428" cy="122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34150869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Milk safety burden in Kisumu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12693433"/>
              </p:ext>
            </p:extLst>
          </p:nvPr>
        </p:nvGraphicFramePr>
        <p:xfrm>
          <a:off x="609600" y="4876800"/>
          <a:ext cx="79629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1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81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8027">
                <a:tc>
                  <a:txBody>
                    <a:bodyPr/>
                    <a:lstStyle/>
                    <a:p>
                      <a:r>
                        <a:rPr lang="en-US" dirty="0"/>
                        <a:t>Kenya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Other</a:t>
                      </a:r>
                      <a:r>
                        <a:rPr lang="en-US" baseline="0" dirty="0"/>
                        <a:t> towns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1547">
                <a:tc>
                  <a:txBody>
                    <a:bodyPr/>
                    <a:lstStyle/>
                    <a:p>
                      <a:r>
                        <a:rPr lang="en-US" baseline="0" dirty="0"/>
                        <a:t> AFM1  prevalence rate  is 72%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Nairobi</a:t>
                      </a:r>
                      <a:r>
                        <a:rPr lang="en-US" baseline="0" dirty="0"/>
                        <a:t> 8% </a:t>
                      </a:r>
                      <a:r>
                        <a:rPr lang="en-US" baseline="0" dirty="0" err="1"/>
                        <a:t>Eldoret</a:t>
                      </a:r>
                      <a:r>
                        <a:rPr lang="en-US" baseline="0" dirty="0"/>
                        <a:t> 10%  </a:t>
                      </a:r>
                      <a:r>
                        <a:rPr lang="en-US" baseline="0" dirty="0" err="1"/>
                        <a:t>Nakuru</a:t>
                      </a:r>
                      <a:r>
                        <a:rPr lang="en-US" baseline="0" dirty="0"/>
                        <a:t> 8%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Kisumu 40%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1547">
                <a:tc>
                  <a:txBody>
                    <a:bodyPr/>
                    <a:lstStyle/>
                    <a:p>
                      <a:r>
                        <a:rPr lang="en-US" dirty="0"/>
                        <a:t>TPC</a:t>
                      </a:r>
                      <a:r>
                        <a:rPr lang="en-US" baseline="0" dirty="0"/>
                        <a:t>  prevalence rate is 61-84%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Nairobi</a:t>
                      </a:r>
                      <a:r>
                        <a:rPr lang="en-US" baseline="0" dirty="0"/>
                        <a:t> 20% , </a:t>
                      </a:r>
                      <a:r>
                        <a:rPr lang="en-US" baseline="0" dirty="0" err="1"/>
                        <a:t>Eldoret</a:t>
                      </a:r>
                      <a:r>
                        <a:rPr lang="en-US" baseline="0" dirty="0"/>
                        <a:t> 25% , </a:t>
                      </a:r>
                      <a:r>
                        <a:rPr lang="en-US" baseline="0" dirty="0" err="1"/>
                        <a:t>Nakuru</a:t>
                      </a:r>
                      <a:r>
                        <a:rPr lang="en-US" baseline="0" dirty="0"/>
                        <a:t> 25%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Kisumu 47%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026" name="Picture 2" descr="C:\Users\user\Pictures\Captur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05600" cy="336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174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1066801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Statement of 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Immune suppression, stunting, carcinogenicity (30% of liver cancer)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Bacterial contamination in milk is responsible for 96% of foodborne illnesses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Dilution and chemical treatment ineffective, expensive and negatively influence the nutritional value of feed  use of </a:t>
            </a:r>
            <a:r>
              <a:rPr lang="en-GB" sz="2400" dirty="0"/>
              <a:t>mycotoxin binders is needful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GB" sz="2400" dirty="0"/>
              <a:t>NovaSil® a bentonite clay, preserves the nutritional value of feed, high binding capacity.</a:t>
            </a:r>
            <a:endParaRPr lang="en-US" sz="2400" dirty="0"/>
          </a:p>
          <a:p>
            <a:pPr marL="0" indent="0" algn="just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874286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Statement of the problem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dirty="0"/>
              <a:t>U</a:t>
            </a:r>
            <a:r>
              <a:rPr lang="en-US" sz="2400" dirty="0"/>
              <a:t>se of metal milk containers is recommended to address bacterial milk contamination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Often they are  too costly for smallholder dairy farmers with limited resources.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Use of </a:t>
            </a:r>
            <a:r>
              <a:rPr lang="en-GB" sz="2400" dirty="0"/>
              <a:t>traditional milk pails gathers contaminants easily leading </a:t>
            </a:r>
            <a:r>
              <a:rPr lang="en-US" sz="2400" dirty="0"/>
              <a:t>to poor bacteriological quality in milk.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Use of Mazzican offers promising results in reducing total bacterial counts in milk.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70831683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43001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5363"/>
          </a:xfrm>
        </p:spPr>
        <p:txBody>
          <a:bodyPr/>
          <a:lstStyle/>
          <a:p>
            <a:pPr marL="0" lvl="0" indent="0">
              <a:buNone/>
            </a:pPr>
            <a:r>
              <a:rPr lang="en-GB" sz="2800" b="1" dirty="0"/>
              <a:t>Main objective</a:t>
            </a:r>
          </a:p>
          <a:p>
            <a:pPr marL="0" lvl="0" indent="0" algn="just">
              <a:buNone/>
            </a:pPr>
            <a:endParaRPr lang="en-GB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To assess use of NovaSil binders and Mazzican milk containers in the control and prevention of aflatoxin m1 and bacterial contamination among smallholder dairy farmers in Kisumu County, Kenya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672658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Materials and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Meeting with stakeholders</a:t>
            </a:r>
          </a:p>
          <a:p>
            <a:pPr marL="0" indent="0" algn="just" eaLnBrk="0" hangingPunct="0">
              <a:buNone/>
            </a:pPr>
            <a:endParaRPr lang="en-US" sz="1050" dirty="0"/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Baseline survey (questionnaire &amp; milk)</a:t>
            </a:r>
          </a:p>
          <a:p>
            <a:pPr marL="0" indent="0" algn="just" eaLnBrk="0" hangingPunct="0">
              <a:buNone/>
            </a:pPr>
            <a:r>
              <a:rPr lang="en-US" sz="2800" dirty="0"/>
              <a:t>       Target 100;n=97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 Trial ( 20 trial; 10 controls)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ELISA to test AFM</a:t>
            </a:r>
            <a:r>
              <a:rPr lang="en-US" sz="1800" dirty="0"/>
              <a:t>1</a:t>
            </a:r>
            <a:r>
              <a:rPr lang="en-US" sz="2800" dirty="0"/>
              <a:t>. LOD;2ppt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Total plate count was achieved through milk cultures (48hrs)</a:t>
            </a:r>
          </a:p>
          <a:p>
            <a:pPr marL="0" indent="0" algn="just" eaLnBrk="0" hangingPunct="0">
              <a:buNone/>
            </a:pPr>
            <a:endParaRPr lang="en-US" sz="7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61" y="5334000"/>
            <a:ext cx="1811740" cy="152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1" y="5334000"/>
            <a:ext cx="1788705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7506" y="5326518"/>
            <a:ext cx="2461590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E:\from desktop\pics\IMG_20171116_1043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9096" y="5326518"/>
            <a:ext cx="1117997" cy="149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from desktop\pics\IMG_20171204_1640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7092" y="5336043"/>
            <a:ext cx="1967599" cy="147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09600" y="5634038"/>
            <a:ext cx="7886700" cy="6143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latin typeface="Calibri" pitchFamily="34" charset="0"/>
                <a:ea typeface="Calibri"/>
                <a:cs typeface="Calibri" pitchFamily="34" charset="0"/>
              </a:rPr>
              <a:t>AFM</a:t>
            </a:r>
            <a:r>
              <a:rPr lang="en-GB" sz="1800" dirty="0">
                <a:latin typeface="Calibri" pitchFamily="34" charset="0"/>
                <a:ea typeface="Calibri"/>
                <a:cs typeface="Calibri" pitchFamily="34" charset="0"/>
              </a:rPr>
              <a:t>1</a:t>
            </a:r>
            <a:r>
              <a:rPr lang="en-GB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en-GB" dirty="0">
                <a:ea typeface="Calibri"/>
                <a:cs typeface="Calibri" pitchFamily="34" charset="0"/>
              </a:rPr>
              <a:t>ranged</a:t>
            </a:r>
            <a:r>
              <a:rPr lang="en-GB" dirty="0">
                <a:latin typeface="Calibri" pitchFamily="34" charset="0"/>
                <a:ea typeface="Calibri"/>
                <a:cs typeface="Calibri" pitchFamily="34" charset="0"/>
              </a:rPr>
              <a:t> from &lt;LOD-151ppt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  <a:endParaRPr lang="en-US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1999765"/>
              </p:ext>
            </p:extLst>
          </p:nvPr>
        </p:nvGraphicFramePr>
        <p:xfrm>
          <a:off x="381000" y="2057400"/>
          <a:ext cx="8382000" cy="3404303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Range of AFM1</a:t>
                      </a:r>
                      <a:r>
                        <a:rPr lang="en-US" sz="2800" b="0" baseline="0" dirty="0">
                          <a:effectLst/>
                        </a:rPr>
                        <a:t> (</a:t>
                      </a:r>
                      <a:r>
                        <a:rPr lang="en-US" sz="2800" b="0" dirty="0">
                          <a:effectLst/>
                        </a:rPr>
                        <a:t>ppt)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Frequency</a:t>
                      </a:r>
                      <a:r>
                        <a:rPr lang="en-US" sz="2800" b="0" baseline="0" dirty="0">
                          <a:effectLst/>
                        </a:rPr>
                        <a:t> </a:t>
                      </a:r>
                      <a:r>
                        <a:rPr lang="en-US" sz="2800" b="0" dirty="0">
                          <a:effectLst/>
                        </a:rPr>
                        <a:t>of samples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% of samples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&lt; LOD-19ppt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45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62.5%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20-49ppt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11.1%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Above 50ppt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19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26.4%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56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Total(N)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72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100%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78867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2800" b="1" u="sng" dirty="0">
                <a:latin typeface="Calibri" pitchFamily="34" charset="0"/>
                <a:ea typeface="Calibri"/>
                <a:cs typeface="Calibri" pitchFamily="34" charset="0"/>
              </a:rPr>
              <a:t>Baseline</a:t>
            </a:r>
            <a:r>
              <a:rPr lang="en-GB" sz="2800" b="1" dirty="0">
                <a:latin typeface="Calibri" pitchFamily="34" charset="0"/>
                <a:ea typeface="Calibri"/>
                <a:cs typeface="Calibri" pitchFamily="34" charset="0"/>
              </a:rPr>
              <a:t>: </a:t>
            </a:r>
            <a:r>
              <a:rPr lang="en-GB" sz="2800" dirty="0">
                <a:latin typeface="Calibri" pitchFamily="34" charset="0"/>
                <a:ea typeface="Calibri"/>
                <a:cs typeface="Calibri" pitchFamily="34" charset="0"/>
              </a:rPr>
              <a:t>Occurrence levels of AFM</a:t>
            </a:r>
            <a:r>
              <a:rPr lang="en-GB" sz="1600" dirty="0">
                <a:latin typeface="Calibri" pitchFamily="34" charset="0"/>
                <a:ea typeface="Calibri"/>
                <a:cs typeface="Calibri" pitchFamily="34" charset="0"/>
              </a:rPr>
              <a:t>1</a:t>
            </a:r>
            <a:r>
              <a:rPr lang="en-GB" sz="28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en-GB" sz="2800" dirty="0">
                <a:ea typeface="Calibri"/>
                <a:cs typeface="Calibri" pitchFamily="34" charset="0"/>
              </a:rPr>
              <a:t>in raw cow milk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518432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0</TotalTime>
  <Words>836</Words>
  <Application>Microsoft Office PowerPoint</Application>
  <PresentationFormat>On-screen Show (4:3)</PresentationFormat>
  <Paragraphs>134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ilri_powerpoint_template_Feb2013</vt:lpstr>
      <vt:lpstr>Slide 1</vt:lpstr>
      <vt:lpstr>Introduction</vt:lpstr>
      <vt:lpstr>Introduction</vt:lpstr>
      <vt:lpstr>Milk safety burden in Kisumu</vt:lpstr>
      <vt:lpstr>Statement of the problem</vt:lpstr>
      <vt:lpstr>Statement of the problem cont.</vt:lpstr>
      <vt:lpstr>Objectives </vt:lpstr>
      <vt:lpstr>Materials and methods</vt:lpstr>
      <vt:lpstr>Results</vt:lpstr>
      <vt:lpstr>Baseline results cont……</vt:lpstr>
      <vt:lpstr>Baseline aflatoxin awareness</vt:lpstr>
      <vt:lpstr>Farm trial</vt:lpstr>
      <vt:lpstr>Trial: Milk production</vt:lpstr>
      <vt:lpstr>Trial: AFM1 levels in raw cow milk</vt:lpstr>
      <vt:lpstr>Mazzican on TPC</vt:lpstr>
      <vt:lpstr>Conclusion </vt:lpstr>
      <vt:lpstr>Recommendation</vt:lpstr>
      <vt:lpstr>THANK YOU FOR LISTENING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2020-01-29T11:10:07Z</dcterms:created>
  <dcterms:modified xsi:type="dcterms:W3CDTF">2020-08-14T07:22:11Z</dcterms:modified>
</cp:coreProperties>
</file>