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4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99" r:id="rId3"/>
    <p:sldId id="268" r:id="rId4"/>
    <p:sldId id="288" r:id="rId5"/>
    <p:sldId id="286" r:id="rId6"/>
    <p:sldId id="285" r:id="rId7"/>
    <p:sldId id="298" r:id="rId8"/>
    <p:sldId id="284" r:id="rId9"/>
    <p:sldId id="281" r:id="rId10"/>
    <p:sldId id="287" r:id="rId11"/>
    <p:sldId id="295" r:id="rId12"/>
    <p:sldId id="294" r:id="rId13"/>
    <p:sldId id="264" r:id="rId14"/>
    <p:sldId id="263" r:id="rId15"/>
    <p:sldId id="297" r:id="rId16"/>
    <p:sldId id="296" r:id="rId17"/>
    <p:sldId id="279" r:id="rId18"/>
    <p:sldId id="274" r:id="rId19"/>
    <p:sldId id="269" r:id="rId20"/>
    <p:sldId id="272" r:id="rId21"/>
    <p:sldId id="258" r:id="rId22"/>
    <p:sldId id="259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6FF33"/>
    <a:srgbClr val="D60093"/>
    <a:srgbClr val="FF6600"/>
    <a:srgbClr val="FF3300"/>
    <a:srgbClr val="3BC3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319" autoAdjust="0"/>
  </p:normalViewPr>
  <p:slideViewPr>
    <p:cSldViewPr>
      <p:cViewPr varScale="1">
        <p:scale>
          <a:sx n="78" d="100"/>
          <a:sy n="78" d="100"/>
        </p:scale>
        <p:origin x="11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2FFC31-76C7-4DA9-BB61-EB16C9FACB3A}" type="doc">
      <dgm:prSet loTypeId="urn:microsoft.com/office/officeart/2005/8/layout/radial3" loCatId="cycle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3B37E74A-74EB-4A0A-A960-9C64AF1F1D7E}">
      <dgm:prSet/>
      <dgm:spPr/>
      <dgm:t>
        <a:bodyPr/>
        <a:lstStyle/>
        <a:p>
          <a:pPr rtl="0"/>
          <a:r>
            <a:rPr lang="en-US" b="1" dirty="0" smtClean="0">
              <a:solidFill>
                <a:srgbClr val="FF0000"/>
              </a:solidFill>
            </a:rPr>
            <a:t>for better Urban futures</a:t>
          </a:r>
          <a:endParaRPr lang="en-US" b="1" dirty="0">
            <a:solidFill>
              <a:srgbClr val="FF0000"/>
            </a:solidFill>
          </a:endParaRPr>
        </a:p>
      </dgm:t>
    </dgm:pt>
    <dgm:pt modelId="{0C964FBC-D881-4FD1-969C-956B6C9153F5}" type="parTrans" cxnId="{D0E47AA5-ED52-4086-A7D6-FDA0830C4FCB}">
      <dgm:prSet/>
      <dgm:spPr/>
      <dgm:t>
        <a:bodyPr/>
        <a:lstStyle/>
        <a:p>
          <a:endParaRPr lang="en-US"/>
        </a:p>
      </dgm:t>
    </dgm:pt>
    <dgm:pt modelId="{2FE26691-8882-4452-B3ED-8E9EBD3B5517}" type="sibTrans" cxnId="{D0E47AA5-ED52-4086-A7D6-FDA0830C4FCB}">
      <dgm:prSet/>
      <dgm:spPr/>
      <dgm:t>
        <a:bodyPr/>
        <a:lstStyle/>
        <a:p>
          <a:endParaRPr lang="en-US"/>
        </a:p>
      </dgm:t>
    </dgm:pt>
    <dgm:pt modelId="{2673B1F9-C66B-4963-889F-010F959529A3}" type="pres">
      <dgm:prSet presAssocID="{EF2FFC31-76C7-4DA9-BB61-EB16C9FACB3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8362658-9392-4654-9DDD-DB499D4550CC}" type="pres">
      <dgm:prSet presAssocID="{EF2FFC31-76C7-4DA9-BB61-EB16C9FACB3A}" presName="radial" presStyleCnt="0">
        <dgm:presLayoutVars>
          <dgm:animLvl val="ctr"/>
        </dgm:presLayoutVars>
      </dgm:prSet>
      <dgm:spPr/>
    </dgm:pt>
    <dgm:pt modelId="{5656B470-926C-4506-A8A6-E403FA82AB2A}" type="pres">
      <dgm:prSet presAssocID="{3B37E74A-74EB-4A0A-A960-9C64AF1F1D7E}" presName="centerShape" presStyleLbl="vennNode1" presStyleIdx="0" presStyleCnt="1" custLinFactNeighborY="-1104"/>
      <dgm:spPr/>
      <dgm:t>
        <a:bodyPr/>
        <a:lstStyle/>
        <a:p>
          <a:endParaRPr lang="en-US"/>
        </a:p>
      </dgm:t>
    </dgm:pt>
  </dgm:ptLst>
  <dgm:cxnLst>
    <dgm:cxn modelId="{9D34DF3B-BCEB-425A-B1EC-5DA9E07BC8CB}" type="presOf" srcId="{3B37E74A-74EB-4A0A-A960-9C64AF1F1D7E}" destId="{5656B470-926C-4506-A8A6-E403FA82AB2A}" srcOrd="0" destOrd="0" presId="urn:microsoft.com/office/officeart/2005/8/layout/radial3"/>
    <dgm:cxn modelId="{D0E47AA5-ED52-4086-A7D6-FDA0830C4FCB}" srcId="{EF2FFC31-76C7-4DA9-BB61-EB16C9FACB3A}" destId="{3B37E74A-74EB-4A0A-A960-9C64AF1F1D7E}" srcOrd="0" destOrd="0" parTransId="{0C964FBC-D881-4FD1-969C-956B6C9153F5}" sibTransId="{2FE26691-8882-4452-B3ED-8E9EBD3B5517}"/>
    <dgm:cxn modelId="{7727EB01-9AF4-458A-9839-510278088823}" type="presOf" srcId="{EF2FFC31-76C7-4DA9-BB61-EB16C9FACB3A}" destId="{2673B1F9-C66B-4963-889F-010F959529A3}" srcOrd="0" destOrd="0" presId="urn:microsoft.com/office/officeart/2005/8/layout/radial3"/>
    <dgm:cxn modelId="{6B0B9494-3738-4F3E-9CD2-C01E98F2F07D}" type="presParOf" srcId="{2673B1F9-C66B-4963-889F-010F959529A3}" destId="{D8362658-9392-4654-9DDD-DB499D4550CC}" srcOrd="0" destOrd="0" presId="urn:microsoft.com/office/officeart/2005/8/layout/radial3"/>
    <dgm:cxn modelId="{9036FE5A-5018-4CF1-999F-14CBE0C991E0}" type="presParOf" srcId="{D8362658-9392-4654-9DDD-DB499D4550CC}" destId="{5656B470-926C-4506-A8A6-E403FA82AB2A}" srcOrd="0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F433634-4D8D-48FB-A4DF-084268866A6F}" type="doc">
      <dgm:prSet loTypeId="urn:microsoft.com/office/officeart/2005/8/layout/radial5" loCatId="cycle" qsTypeId="urn:microsoft.com/office/officeart/2005/8/quickstyle/3d4" qsCatId="3D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B63C7C79-F309-4190-BBC9-4774187E1B2E}">
      <dgm:prSet custT="1"/>
      <dgm:spPr/>
      <dgm:t>
        <a:bodyPr/>
        <a:lstStyle/>
        <a:p>
          <a:pPr rtl="0"/>
          <a:r>
            <a:rPr lang="en-US" sz="1800" b="1" dirty="0" smtClean="0"/>
            <a:t>GIS</a:t>
          </a:r>
          <a:endParaRPr lang="en-US" sz="1800" b="1" dirty="0"/>
        </a:p>
      </dgm:t>
    </dgm:pt>
    <dgm:pt modelId="{7C107CE7-E76A-4375-80F9-FC2BD2868F08}" type="parTrans" cxnId="{727A544A-D1DB-4A22-99E3-97732FAAFF59}">
      <dgm:prSet/>
      <dgm:spPr/>
      <dgm:t>
        <a:bodyPr/>
        <a:lstStyle/>
        <a:p>
          <a:endParaRPr lang="en-US"/>
        </a:p>
      </dgm:t>
    </dgm:pt>
    <dgm:pt modelId="{053375E3-0028-4471-98A2-4F6BC0F12A5E}" type="sibTrans" cxnId="{727A544A-D1DB-4A22-99E3-97732FAAFF59}">
      <dgm:prSet/>
      <dgm:spPr/>
      <dgm:t>
        <a:bodyPr/>
        <a:lstStyle/>
        <a:p>
          <a:endParaRPr lang="en-US"/>
        </a:p>
      </dgm:t>
    </dgm:pt>
    <dgm:pt modelId="{9601CD35-C1C0-461C-BB98-CFDAD4EBEDD2}" type="pres">
      <dgm:prSet presAssocID="{FF433634-4D8D-48FB-A4DF-084268866A6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8F853C5-44EA-431C-B454-1D87678D7B6F}" type="pres">
      <dgm:prSet presAssocID="{B63C7C79-F309-4190-BBC9-4774187E1B2E}" presName="centerShape" presStyleLbl="node0" presStyleIdx="0" presStyleCnt="1" custLinFactNeighborX="-1485" custLinFactNeighborY="-1485"/>
      <dgm:spPr/>
      <dgm:t>
        <a:bodyPr/>
        <a:lstStyle/>
        <a:p>
          <a:endParaRPr lang="en-US"/>
        </a:p>
      </dgm:t>
    </dgm:pt>
  </dgm:ptLst>
  <dgm:cxnLst>
    <dgm:cxn modelId="{15BFAE34-EB22-4DC2-97E6-5FAA6D0C6231}" type="presOf" srcId="{FF433634-4D8D-48FB-A4DF-084268866A6F}" destId="{9601CD35-C1C0-461C-BB98-CFDAD4EBEDD2}" srcOrd="0" destOrd="0" presId="urn:microsoft.com/office/officeart/2005/8/layout/radial5"/>
    <dgm:cxn modelId="{727A544A-D1DB-4A22-99E3-97732FAAFF59}" srcId="{FF433634-4D8D-48FB-A4DF-084268866A6F}" destId="{B63C7C79-F309-4190-BBC9-4774187E1B2E}" srcOrd="0" destOrd="0" parTransId="{7C107CE7-E76A-4375-80F9-FC2BD2868F08}" sibTransId="{053375E3-0028-4471-98A2-4F6BC0F12A5E}"/>
    <dgm:cxn modelId="{6EA601E0-7199-49E4-864B-C19F7B9F8F5C}" type="presOf" srcId="{B63C7C79-F309-4190-BBC9-4774187E1B2E}" destId="{48F853C5-44EA-431C-B454-1D87678D7B6F}" srcOrd="0" destOrd="0" presId="urn:microsoft.com/office/officeart/2005/8/layout/radial5"/>
    <dgm:cxn modelId="{1C420FFC-15C9-4E79-8EA2-E9BC6FF21256}" type="presParOf" srcId="{9601CD35-C1C0-461C-BB98-CFDAD4EBEDD2}" destId="{48F853C5-44EA-431C-B454-1D87678D7B6F}" srcOrd="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F433634-4D8D-48FB-A4DF-084268866A6F}" type="doc">
      <dgm:prSet loTypeId="urn:microsoft.com/office/officeart/2005/8/layout/radial5" loCatId="cycle" qsTypeId="urn:microsoft.com/office/officeart/2005/8/quickstyle/3d4" qsCatId="3D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B63C7C79-F309-4190-BBC9-4774187E1B2E}">
      <dgm:prSet custT="1"/>
      <dgm:spPr/>
      <dgm:t>
        <a:bodyPr/>
        <a:lstStyle/>
        <a:p>
          <a:pPr rtl="0"/>
          <a:r>
            <a:rPr lang="en-US" sz="1800" b="1" dirty="0" smtClean="0"/>
            <a:t>GIS</a:t>
          </a:r>
          <a:endParaRPr lang="en-US" sz="1800" b="1" dirty="0"/>
        </a:p>
      </dgm:t>
    </dgm:pt>
    <dgm:pt modelId="{7C107CE7-E76A-4375-80F9-FC2BD2868F08}" type="parTrans" cxnId="{727A544A-D1DB-4A22-99E3-97732FAAFF59}">
      <dgm:prSet/>
      <dgm:spPr/>
      <dgm:t>
        <a:bodyPr/>
        <a:lstStyle/>
        <a:p>
          <a:endParaRPr lang="en-US"/>
        </a:p>
      </dgm:t>
    </dgm:pt>
    <dgm:pt modelId="{053375E3-0028-4471-98A2-4F6BC0F12A5E}" type="sibTrans" cxnId="{727A544A-D1DB-4A22-99E3-97732FAAFF59}">
      <dgm:prSet/>
      <dgm:spPr/>
      <dgm:t>
        <a:bodyPr/>
        <a:lstStyle/>
        <a:p>
          <a:endParaRPr lang="en-US"/>
        </a:p>
      </dgm:t>
    </dgm:pt>
    <dgm:pt modelId="{9601CD35-C1C0-461C-BB98-CFDAD4EBEDD2}" type="pres">
      <dgm:prSet presAssocID="{FF433634-4D8D-48FB-A4DF-084268866A6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8F853C5-44EA-431C-B454-1D87678D7B6F}" type="pres">
      <dgm:prSet presAssocID="{B63C7C79-F309-4190-BBC9-4774187E1B2E}" presName="centerShape" presStyleLbl="node0" presStyleIdx="0" presStyleCnt="1" custLinFactNeighborX="-1485" custLinFactNeighborY="-1485"/>
      <dgm:spPr/>
      <dgm:t>
        <a:bodyPr/>
        <a:lstStyle/>
        <a:p>
          <a:endParaRPr lang="en-US"/>
        </a:p>
      </dgm:t>
    </dgm:pt>
  </dgm:ptLst>
  <dgm:cxnLst>
    <dgm:cxn modelId="{68D25D7E-E1DB-4D2C-B5C5-4D78C1F62271}" type="presOf" srcId="{FF433634-4D8D-48FB-A4DF-084268866A6F}" destId="{9601CD35-C1C0-461C-BB98-CFDAD4EBEDD2}" srcOrd="0" destOrd="0" presId="urn:microsoft.com/office/officeart/2005/8/layout/radial5"/>
    <dgm:cxn modelId="{0922D8A2-1745-42BE-8241-F49879A438D4}" type="presOf" srcId="{B63C7C79-F309-4190-BBC9-4774187E1B2E}" destId="{48F853C5-44EA-431C-B454-1D87678D7B6F}" srcOrd="0" destOrd="0" presId="urn:microsoft.com/office/officeart/2005/8/layout/radial5"/>
    <dgm:cxn modelId="{727A544A-D1DB-4A22-99E3-97732FAAFF59}" srcId="{FF433634-4D8D-48FB-A4DF-084268866A6F}" destId="{B63C7C79-F309-4190-BBC9-4774187E1B2E}" srcOrd="0" destOrd="0" parTransId="{7C107CE7-E76A-4375-80F9-FC2BD2868F08}" sibTransId="{053375E3-0028-4471-98A2-4F6BC0F12A5E}"/>
    <dgm:cxn modelId="{17578062-D55C-4CE3-BA28-6494A11469E9}" type="presParOf" srcId="{9601CD35-C1C0-461C-BB98-CFDAD4EBEDD2}" destId="{48F853C5-44EA-431C-B454-1D87678D7B6F}" srcOrd="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F433634-4D8D-48FB-A4DF-084268866A6F}" type="doc">
      <dgm:prSet loTypeId="urn:microsoft.com/office/officeart/2005/8/layout/radial5" loCatId="cycle" qsTypeId="urn:microsoft.com/office/officeart/2005/8/quickstyle/3d4" qsCatId="3D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B63C7C79-F309-4190-BBC9-4774187E1B2E}">
      <dgm:prSet custT="1"/>
      <dgm:spPr/>
      <dgm:t>
        <a:bodyPr/>
        <a:lstStyle/>
        <a:p>
          <a:pPr rtl="0"/>
          <a:r>
            <a:rPr lang="en-US" sz="1800" b="1" dirty="0" smtClean="0"/>
            <a:t>GIS</a:t>
          </a:r>
          <a:endParaRPr lang="en-US" sz="1800" b="1" dirty="0"/>
        </a:p>
      </dgm:t>
    </dgm:pt>
    <dgm:pt modelId="{7C107CE7-E76A-4375-80F9-FC2BD2868F08}" type="parTrans" cxnId="{727A544A-D1DB-4A22-99E3-97732FAAFF59}">
      <dgm:prSet/>
      <dgm:spPr/>
      <dgm:t>
        <a:bodyPr/>
        <a:lstStyle/>
        <a:p>
          <a:endParaRPr lang="en-US"/>
        </a:p>
      </dgm:t>
    </dgm:pt>
    <dgm:pt modelId="{053375E3-0028-4471-98A2-4F6BC0F12A5E}" type="sibTrans" cxnId="{727A544A-D1DB-4A22-99E3-97732FAAFF59}">
      <dgm:prSet/>
      <dgm:spPr/>
      <dgm:t>
        <a:bodyPr/>
        <a:lstStyle/>
        <a:p>
          <a:endParaRPr lang="en-US"/>
        </a:p>
      </dgm:t>
    </dgm:pt>
    <dgm:pt modelId="{9601CD35-C1C0-461C-BB98-CFDAD4EBEDD2}" type="pres">
      <dgm:prSet presAssocID="{FF433634-4D8D-48FB-A4DF-084268866A6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8F853C5-44EA-431C-B454-1D87678D7B6F}" type="pres">
      <dgm:prSet presAssocID="{B63C7C79-F309-4190-BBC9-4774187E1B2E}" presName="centerShape" presStyleLbl="node0" presStyleIdx="0" presStyleCnt="1" custLinFactNeighborX="-1485" custLinFactNeighborY="-1485"/>
      <dgm:spPr/>
      <dgm:t>
        <a:bodyPr/>
        <a:lstStyle/>
        <a:p>
          <a:endParaRPr lang="en-US"/>
        </a:p>
      </dgm:t>
    </dgm:pt>
  </dgm:ptLst>
  <dgm:cxnLst>
    <dgm:cxn modelId="{AAC798C8-ADE5-49C4-BF27-33009CC9D850}" type="presOf" srcId="{FF433634-4D8D-48FB-A4DF-084268866A6F}" destId="{9601CD35-C1C0-461C-BB98-CFDAD4EBEDD2}" srcOrd="0" destOrd="0" presId="urn:microsoft.com/office/officeart/2005/8/layout/radial5"/>
    <dgm:cxn modelId="{727A544A-D1DB-4A22-99E3-97732FAAFF59}" srcId="{FF433634-4D8D-48FB-A4DF-084268866A6F}" destId="{B63C7C79-F309-4190-BBC9-4774187E1B2E}" srcOrd="0" destOrd="0" parTransId="{7C107CE7-E76A-4375-80F9-FC2BD2868F08}" sibTransId="{053375E3-0028-4471-98A2-4F6BC0F12A5E}"/>
    <dgm:cxn modelId="{98AA95FE-7F32-4553-9260-2DB6FCF374FC}" type="presOf" srcId="{B63C7C79-F309-4190-BBC9-4774187E1B2E}" destId="{48F853C5-44EA-431C-B454-1D87678D7B6F}" srcOrd="0" destOrd="0" presId="urn:microsoft.com/office/officeart/2005/8/layout/radial5"/>
    <dgm:cxn modelId="{461E0D12-8BCC-4E53-ABF5-5BC52E3C4BD2}" type="presParOf" srcId="{9601CD35-C1C0-461C-BB98-CFDAD4EBEDD2}" destId="{48F853C5-44EA-431C-B454-1D87678D7B6F}" srcOrd="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F433634-4D8D-48FB-A4DF-084268866A6F}" type="doc">
      <dgm:prSet loTypeId="urn:microsoft.com/office/officeart/2005/8/layout/radial5" loCatId="cycle" qsTypeId="urn:microsoft.com/office/officeart/2005/8/quickstyle/3d4" qsCatId="3D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B63C7C79-F309-4190-BBC9-4774187E1B2E}">
      <dgm:prSet custT="1"/>
      <dgm:spPr/>
      <dgm:t>
        <a:bodyPr/>
        <a:lstStyle/>
        <a:p>
          <a:pPr rtl="0"/>
          <a:r>
            <a:rPr lang="en-US" sz="1800" b="1" dirty="0" smtClean="0"/>
            <a:t>GIS</a:t>
          </a:r>
          <a:endParaRPr lang="en-US" sz="1800" b="1" dirty="0"/>
        </a:p>
      </dgm:t>
    </dgm:pt>
    <dgm:pt modelId="{7C107CE7-E76A-4375-80F9-FC2BD2868F08}" type="parTrans" cxnId="{727A544A-D1DB-4A22-99E3-97732FAAFF59}">
      <dgm:prSet/>
      <dgm:spPr/>
      <dgm:t>
        <a:bodyPr/>
        <a:lstStyle/>
        <a:p>
          <a:endParaRPr lang="en-US"/>
        </a:p>
      </dgm:t>
    </dgm:pt>
    <dgm:pt modelId="{053375E3-0028-4471-98A2-4F6BC0F12A5E}" type="sibTrans" cxnId="{727A544A-D1DB-4A22-99E3-97732FAAFF59}">
      <dgm:prSet/>
      <dgm:spPr/>
      <dgm:t>
        <a:bodyPr/>
        <a:lstStyle/>
        <a:p>
          <a:endParaRPr lang="en-US"/>
        </a:p>
      </dgm:t>
    </dgm:pt>
    <dgm:pt modelId="{9601CD35-C1C0-461C-BB98-CFDAD4EBEDD2}" type="pres">
      <dgm:prSet presAssocID="{FF433634-4D8D-48FB-A4DF-084268866A6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8F853C5-44EA-431C-B454-1D87678D7B6F}" type="pres">
      <dgm:prSet presAssocID="{B63C7C79-F309-4190-BBC9-4774187E1B2E}" presName="centerShape" presStyleLbl="node0" presStyleIdx="0" presStyleCnt="1" custLinFactNeighborX="-1485" custLinFactNeighborY="-1485"/>
      <dgm:spPr/>
      <dgm:t>
        <a:bodyPr/>
        <a:lstStyle/>
        <a:p>
          <a:endParaRPr lang="en-US"/>
        </a:p>
      </dgm:t>
    </dgm:pt>
  </dgm:ptLst>
  <dgm:cxnLst>
    <dgm:cxn modelId="{1DC43459-9E3F-463A-A6D2-CE2893698483}" type="presOf" srcId="{B63C7C79-F309-4190-BBC9-4774187E1B2E}" destId="{48F853C5-44EA-431C-B454-1D87678D7B6F}" srcOrd="0" destOrd="0" presId="urn:microsoft.com/office/officeart/2005/8/layout/radial5"/>
    <dgm:cxn modelId="{F2BEBC02-858F-40C0-80DB-62F5ECCA3B48}" type="presOf" srcId="{FF433634-4D8D-48FB-A4DF-084268866A6F}" destId="{9601CD35-C1C0-461C-BB98-CFDAD4EBEDD2}" srcOrd="0" destOrd="0" presId="urn:microsoft.com/office/officeart/2005/8/layout/radial5"/>
    <dgm:cxn modelId="{727A544A-D1DB-4A22-99E3-97732FAAFF59}" srcId="{FF433634-4D8D-48FB-A4DF-084268866A6F}" destId="{B63C7C79-F309-4190-BBC9-4774187E1B2E}" srcOrd="0" destOrd="0" parTransId="{7C107CE7-E76A-4375-80F9-FC2BD2868F08}" sibTransId="{053375E3-0028-4471-98A2-4F6BC0F12A5E}"/>
    <dgm:cxn modelId="{94A7BDD2-DD2D-459C-AE6A-C0E57E286BCA}" type="presParOf" srcId="{9601CD35-C1C0-461C-BB98-CFDAD4EBEDD2}" destId="{48F853C5-44EA-431C-B454-1D87678D7B6F}" srcOrd="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F433634-4D8D-48FB-A4DF-084268866A6F}" type="doc">
      <dgm:prSet loTypeId="urn:microsoft.com/office/officeart/2005/8/layout/radial5" loCatId="cycle" qsTypeId="urn:microsoft.com/office/officeart/2005/8/quickstyle/3d4" qsCatId="3D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B63C7C79-F309-4190-BBC9-4774187E1B2E}">
      <dgm:prSet custT="1"/>
      <dgm:spPr/>
      <dgm:t>
        <a:bodyPr/>
        <a:lstStyle/>
        <a:p>
          <a:pPr rtl="0"/>
          <a:r>
            <a:rPr lang="en-US" sz="1800" b="1" dirty="0" smtClean="0"/>
            <a:t>GIS</a:t>
          </a:r>
          <a:endParaRPr lang="en-US" sz="1800" b="1" dirty="0"/>
        </a:p>
      </dgm:t>
    </dgm:pt>
    <dgm:pt modelId="{7C107CE7-E76A-4375-80F9-FC2BD2868F08}" type="parTrans" cxnId="{727A544A-D1DB-4A22-99E3-97732FAAFF59}">
      <dgm:prSet/>
      <dgm:spPr/>
      <dgm:t>
        <a:bodyPr/>
        <a:lstStyle/>
        <a:p>
          <a:endParaRPr lang="en-US"/>
        </a:p>
      </dgm:t>
    </dgm:pt>
    <dgm:pt modelId="{053375E3-0028-4471-98A2-4F6BC0F12A5E}" type="sibTrans" cxnId="{727A544A-D1DB-4A22-99E3-97732FAAFF59}">
      <dgm:prSet/>
      <dgm:spPr/>
      <dgm:t>
        <a:bodyPr/>
        <a:lstStyle/>
        <a:p>
          <a:endParaRPr lang="en-US"/>
        </a:p>
      </dgm:t>
    </dgm:pt>
    <dgm:pt modelId="{9601CD35-C1C0-461C-BB98-CFDAD4EBEDD2}" type="pres">
      <dgm:prSet presAssocID="{FF433634-4D8D-48FB-A4DF-084268866A6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8F853C5-44EA-431C-B454-1D87678D7B6F}" type="pres">
      <dgm:prSet presAssocID="{B63C7C79-F309-4190-BBC9-4774187E1B2E}" presName="centerShape" presStyleLbl="node0" presStyleIdx="0" presStyleCnt="1" custLinFactNeighborX="-1485" custLinFactNeighborY="-1485"/>
      <dgm:spPr/>
      <dgm:t>
        <a:bodyPr/>
        <a:lstStyle/>
        <a:p>
          <a:endParaRPr lang="en-US"/>
        </a:p>
      </dgm:t>
    </dgm:pt>
  </dgm:ptLst>
  <dgm:cxnLst>
    <dgm:cxn modelId="{D24870A6-6BB8-474E-8ECE-550C18CA53B5}" type="presOf" srcId="{B63C7C79-F309-4190-BBC9-4774187E1B2E}" destId="{48F853C5-44EA-431C-B454-1D87678D7B6F}" srcOrd="0" destOrd="0" presId="urn:microsoft.com/office/officeart/2005/8/layout/radial5"/>
    <dgm:cxn modelId="{01B64A15-3CA3-4532-9F9C-C9978457B1E9}" type="presOf" srcId="{FF433634-4D8D-48FB-A4DF-084268866A6F}" destId="{9601CD35-C1C0-461C-BB98-CFDAD4EBEDD2}" srcOrd="0" destOrd="0" presId="urn:microsoft.com/office/officeart/2005/8/layout/radial5"/>
    <dgm:cxn modelId="{727A544A-D1DB-4A22-99E3-97732FAAFF59}" srcId="{FF433634-4D8D-48FB-A4DF-084268866A6F}" destId="{B63C7C79-F309-4190-BBC9-4774187E1B2E}" srcOrd="0" destOrd="0" parTransId="{7C107CE7-E76A-4375-80F9-FC2BD2868F08}" sibTransId="{053375E3-0028-4471-98A2-4F6BC0F12A5E}"/>
    <dgm:cxn modelId="{7A6C06E9-CB91-428C-A792-9869F15A288E}" type="presParOf" srcId="{9601CD35-C1C0-461C-BB98-CFDAD4EBEDD2}" destId="{48F853C5-44EA-431C-B454-1D87678D7B6F}" srcOrd="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F433634-4D8D-48FB-A4DF-084268866A6F}" type="doc">
      <dgm:prSet loTypeId="urn:microsoft.com/office/officeart/2005/8/layout/radial5" loCatId="cycle" qsTypeId="urn:microsoft.com/office/officeart/2005/8/quickstyle/3d4" qsCatId="3D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B63C7C79-F309-4190-BBC9-4774187E1B2E}">
      <dgm:prSet custT="1"/>
      <dgm:spPr/>
      <dgm:t>
        <a:bodyPr/>
        <a:lstStyle/>
        <a:p>
          <a:pPr rtl="0"/>
          <a:r>
            <a:rPr lang="en-US" sz="1800" b="1" dirty="0" smtClean="0"/>
            <a:t>GIS</a:t>
          </a:r>
          <a:endParaRPr lang="en-US" sz="1800" b="1" dirty="0"/>
        </a:p>
      </dgm:t>
    </dgm:pt>
    <dgm:pt modelId="{7C107CE7-E76A-4375-80F9-FC2BD2868F08}" type="parTrans" cxnId="{727A544A-D1DB-4A22-99E3-97732FAAFF59}">
      <dgm:prSet/>
      <dgm:spPr/>
      <dgm:t>
        <a:bodyPr/>
        <a:lstStyle/>
        <a:p>
          <a:endParaRPr lang="en-US"/>
        </a:p>
      </dgm:t>
    </dgm:pt>
    <dgm:pt modelId="{053375E3-0028-4471-98A2-4F6BC0F12A5E}" type="sibTrans" cxnId="{727A544A-D1DB-4A22-99E3-97732FAAFF59}">
      <dgm:prSet/>
      <dgm:spPr/>
      <dgm:t>
        <a:bodyPr/>
        <a:lstStyle/>
        <a:p>
          <a:endParaRPr lang="en-US"/>
        </a:p>
      </dgm:t>
    </dgm:pt>
    <dgm:pt modelId="{9601CD35-C1C0-461C-BB98-CFDAD4EBEDD2}" type="pres">
      <dgm:prSet presAssocID="{FF433634-4D8D-48FB-A4DF-084268866A6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8F853C5-44EA-431C-B454-1D87678D7B6F}" type="pres">
      <dgm:prSet presAssocID="{B63C7C79-F309-4190-BBC9-4774187E1B2E}" presName="centerShape" presStyleLbl="node0" presStyleIdx="0" presStyleCnt="1" custLinFactNeighborX="-1485" custLinFactNeighborY="-1485"/>
      <dgm:spPr/>
      <dgm:t>
        <a:bodyPr/>
        <a:lstStyle/>
        <a:p>
          <a:endParaRPr lang="en-US"/>
        </a:p>
      </dgm:t>
    </dgm:pt>
  </dgm:ptLst>
  <dgm:cxnLst>
    <dgm:cxn modelId="{67493C7F-9E8B-4252-9D86-D6DCA38BFFEC}" type="presOf" srcId="{FF433634-4D8D-48FB-A4DF-084268866A6F}" destId="{9601CD35-C1C0-461C-BB98-CFDAD4EBEDD2}" srcOrd="0" destOrd="0" presId="urn:microsoft.com/office/officeart/2005/8/layout/radial5"/>
    <dgm:cxn modelId="{83CE5889-CA7F-49B1-852A-F3848D8072F7}" type="presOf" srcId="{B63C7C79-F309-4190-BBC9-4774187E1B2E}" destId="{48F853C5-44EA-431C-B454-1D87678D7B6F}" srcOrd="0" destOrd="0" presId="urn:microsoft.com/office/officeart/2005/8/layout/radial5"/>
    <dgm:cxn modelId="{727A544A-D1DB-4A22-99E3-97732FAAFF59}" srcId="{FF433634-4D8D-48FB-A4DF-084268866A6F}" destId="{B63C7C79-F309-4190-BBC9-4774187E1B2E}" srcOrd="0" destOrd="0" parTransId="{7C107CE7-E76A-4375-80F9-FC2BD2868F08}" sibTransId="{053375E3-0028-4471-98A2-4F6BC0F12A5E}"/>
    <dgm:cxn modelId="{8D49F463-300B-4685-AD64-DA09A5FF7555}" type="presParOf" srcId="{9601CD35-C1C0-461C-BB98-CFDAD4EBEDD2}" destId="{48F853C5-44EA-431C-B454-1D87678D7B6F}" srcOrd="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8A44D81-A606-44FE-AFAF-36543684C3A4}" type="doc">
      <dgm:prSet loTypeId="urn:microsoft.com/office/officeart/2005/8/layout/arrow2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465F450-0D69-4E81-833D-E5ABB46650AC}">
      <dgm:prSet/>
      <dgm:spPr/>
      <dgm:t>
        <a:bodyPr/>
        <a:lstStyle/>
        <a:p>
          <a:pPr algn="l" rtl="0"/>
          <a:r>
            <a:rPr lang="en-US" b="1" dirty="0" smtClean="0"/>
            <a:t>GIS technology is an     indispensable tool in urban  planning that need to be adopted      </a:t>
          </a:r>
          <a:endParaRPr lang="en-US" dirty="0"/>
        </a:p>
      </dgm:t>
    </dgm:pt>
    <dgm:pt modelId="{34D406D6-60C4-4B7C-99C8-9458449FA849}" type="parTrans" cxnId="{D665569F-5683-4553-9EF0-3D32E6E8E9C5}">
      <dgm:prSet/>
      <dgm:spPr/>
      <dgm:t>
        <a:bodyPr/>
        <a:lstStyle/>
        <a:p>
          <a:endParaRPr lang="en-US"/>
        </a:p>
      </dgm:t>
    </dgm:pt>
    <dgm:pt modelId="{20EC66BA-D90D-49A4-9578-70B8B74CFE99}" type="sibTrans" cxnId="{D665569F-5683-4553-9EF0-3D32E6E8E9C5}">
      <dgm:prSet/>
      <dgm:spPr/>
      <dgm:t>
        <a:bodyPr/>
        <a:lstStyle/>
        <a:p>
          <a:endParaRPr lang="en-US"/>
        </a:p>
      </dgm:t>
    </dgm:pt>
    <dgm:pt modelId="{A1425B67-32E4-4809-9448-4428CEFBD81E}">
      <dgm:prSet/>
      <dgm:spPr/>
      <dgm:t>
        <a:bodyPr/>
        <a:lstStyle/>
        <a:p>
          <a:pPr rtl="0"/>
          <a:endParaRPr lang="en-US" b="1" dirty="0"/>
        </a:p>
      </dgm:t>
    </dgm:pt>
    <dgm:pt modelId="{BDA92353-7B39-4B23-A553-194F4D63CBCA}" type="parTrans" cxnId="{61A16C54-D3E4-4DFC-9383-80B780ECF71B}">
      <dgm:prSet/>
      <dgm:spPr/>
      <dgm:t>
        <a:bodyPr/>
        <a:lstStyle/>
        <a:p>
          <a:endParaRPr lang="en-US"/>
        </a:p>
      </dgm:t>
    </dgm:pt>
    <dgm:pt modelId="{A4B114FE-24A0-4466-AF81-6AA1E15D49B3}" type="sibTrans" cxnId="{61A16C54-D3E4-4DFC-9383-80B780ECF71B}">
      <dgm:prSet/>
      <dgm:spPr/>
      <dgm:t>
        <a:bodyPr/>
        <a:lstStyle/>
        <a:p>
          <a:endParaRPr lang="en-US"/>
        </a:p>
      </dgm:t>
    </dgm:pt>
    <dgm:pt modelId="{15392C8F-2547-460F-82CD-AE053BDB96DA}" type="pres">
      <dgm:prSet presAssocID="{C8A44D81-A606-44FE-AFAF-36543684C3A4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77BCCA0-3C6A-41BD-B867-AC4EA2551750}" type="pres">
      <dgm:prSet presAssocID="{C8A44D81-A606-44FE-AFAF-36543684C3A4}" presName="arrow" presStyleLbl="bgShp" presStyleIdx="0" presStyleCnt="1"/>
      <dgm:spPr/>
    </dgm:pt>
    <dgm:pt modelId="{15D4E3EC-3175-4333-B1B2-82C01501B3E7}" type="pres">
      <dgm:prSet presAssocID="{C8A44D81-A606-44FE-AFAF-36543684C3A4}" presName="arrowDiagram2" presStyleCnt="0"/>
      <dgm:spPr/>
    </dgm:pt>
    <dgm:pt modelId="{85930CA1-2046-4FEC-9672-1F9232F03FC1}" type="pres">
      <dgm:prSet presAssocID="{9465F450-0D69-4E81-833D-E5ABB46650AC}" presName="bullet2a" presStyleLbl="node1" presStyleIdx="0" presStyleCnt="2"/>
      <dgm:spPr/>
    </dgm:pt>
    <dgm:pt modelId="{4D0AB6BC-62E4-4622-99F2-2B26A9170674}" type="pres">
      <dgm:prSet presAssocID="{9465F450-0D69-4E81-833D-E5ABB46650AC}" presName="textBox2a" presStyleLbl="revTx" presStyleIdx="0" presStyleCnt="2" custScaleX="346561" custScaleY="2341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366EC9-2F83-4BEE-9EDB-FCCD13DCCD2E}" type="pres">
      <dgm:prSet presAssocID="{A1425B67-32E4-4809-9448-4428CEFBD81E}" presName="bullet2b" presStyleLbl="node1" presStyleIdx="1" presStyleCnt="2"/>
      <dgm:spPr/>
    </dgm:pt>
    <dgm:pt modelId="{2B6A6235-F462-4999-B52D-A15971D148D3}" type="pres">
      <dgm:prSet presAssocID="{A1425B67-32E4-4809-9448-4428CEFBD81E}" presName="textBox2b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665569F-5683-4553-9EF0-3D32E6E8E9C5}" srcId="{C8A44D81-A606-44FE-AFAF-36543684C3A4}" destId="{9465F450-0D69-4E81-833D-E5ABB46650AC}" srcOrd="0" destOrd="0" parTransId="{34D406D6-60C4-4B7C-99C8-9458449FA849}" sibTransId="{20EC66BA-D90D-49A4-9578-70B8B74CFE99}"/>
    <dgm:cxn modelId="{8D6FC7E5-A971-4A93-B386-35807D5A575C}" type="presOf" srcId="{C8A44D81-A606-44FE-AFAF-36543684C3A4}" destId="{15392C8F-2547-460F-82CD-AE053BDB96DA}" srcOrd="0" destOrd="0" presId="urn:microsoft.com/office/officeart/2005/8/layout/arrow2"/>
    <dgm:cxn modelId="{4227DC29-9542-4317-9A21-9B858F63C3A0}" type="presOf" srcId="{9465F450-0D69-4E81-833D-E5ABB46650AC}" destId="{4D0AB6BC-62E4-4622-99F2-2B26A9170674}" srcOrd="0" destOrd="0" presId="urn:microsoft.com/office/officeart/2005/8/layout/arrow2"/>
    <dgm:cxn modelId="{154B06FA-BC73-4530-8961-52B79AC5BABE}" type="presOf" srcId="{A1425B67-32E4-4809-9448-4428CEFBD81E}" destId="{2B6A6235-F462-4999-B52D-A15971D148D3}" srcOrd="0" destOrd="0" presId="urn:microsoft.com/office/officeart/2005/8/layout/arrow2"/>
    <dgm:cxn modelId="{61A16C54-D3E4-4DFC-9383-80B780ECF71B}" srcId="{C8A44D81-A606-44FE-AFAF-36543684C3A4}" destId="{A1425B67-32E4-4809-9448-4428CEFBD81E}" srcOrd="1" destOrd="0" parTransId="{BDA92353-7B39-4B23-A553-194F4D63CBCA}" sibTransId="{A4B114FE-24A0-4466-AF81-6AA1E15D49B3}"/>
    <dgm:cxn modelId="{F2701CC3-61EE-4D7C-85A2-71F73784D6B7}" type="presParOf" srcId="{15392C8F-2547-460F-82CD-AE053BDB96DA}" destId="{C77BCCA0-3C6A-41BD-B867-AC4EA2551750}" srcOrd="0" destOrd="0" presId="urn:microsoft.com/office/officeart/2005/8/layout/arrow2"/>
    <dgm:cxn modelId="{49389282-2310-44FC-AC33-BD04DA884AF8}" type="presParOf" srcId="{15392C8F-2547-460F-82CD-AE053BDB96DA}" destId="{15D4E3EC-3175-4333-B1B2-82C01501B3E7}" srcOrd="1" destOrd="0" presId="urn:microsoft.com/office/officeart/2005/8/layout/arrow2"/>
    <dgm:cxn modelId="{3A8275D4-F6A2-4F11-BEB2-4B8402A85894}" type="presParOf" srcId="{15D4E3EC-3175-4333-B1B2-82C01501B3E7}" destId="{85930CA1-2046-4FEC-9672-1F9232F03FC1}" srcOrd="0" destOrd="0" presId="urn:microsoft.com/office/officeart/2005/8/layout/arrow2"/>
    <dgm:cxn modelId="{276861AB-15D5-4FB8-A545-C2CCDFDC319B}" type="presParOf" srcId="{15D4E3EC-3175-4333-B1B2-82C01501B3E7}" destId="{4D0AB6BC-62E4-4622-99F2-2B26A9170674}" srcOrd="1" destOrd="0" presId="urn:microsoft.com/office/officeart/2005/8/layout/arrow2"/>
    <dgm:cxn modelId="{3B4B9541-37FF-4FC8-9FCA-6E14D4FE8355}" type="presParOf" srcId="{15D4E3EC-3175-4333-B1B2-82C01501B3E7}" destId="{CC366EC9-2F83-4BEE-9EDB-FCCD13DCCD2E}" srcOrd="2" destOrd="0" presId="urn:microsoft.com/office/officeart/2005/8/layout/arrow2"/>
    <dgm:cxn modelId="{A4CB3BDE-FE5F-4CEF-8354-915B7093BDB5}" type="presParOf" srcId="{15D4E3EC-3175-4333-B1B2-82C01501B3E7}" destId="{2B6A6235-F462-4999-B52D-A15971D148D3}" srcOrd="3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7652BD33-6A9E-411D-B6A9-3FA36AE8E2DB}" type="doc">
      <dgm:prSet loTypeId="urn:microsoft.com/office/officeart/2005/8/layout/hProcess9" loCatId="process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098AD5E-C41D-4EBA-BF72-4F4442292DF5}">
      <dgm:prSet/>
      <dgm:spPr/>
      <dgm:t>
        <a:bodyPr/>
        <a:lstStyle/>
        <a:p>
          <a:pPr rtl="0"/>
          <a:r>
            <a:rPr lang="en-US" dirty="0" smtClean="0"/>
            <a:t>Need to train staff on </a:t>
          </a:r>
        </a:p>
        <a:p>
          <a:pPr rtl="0"/>
          <a:r>
            <a:rPr lang="en-US" b="1" dirty="0" smtClean="0"/>
            <a:t>GIS TECHNOLOGY</a:t>
          </a:r>
          <a:r>
            <a:rPr lang="en-US" dirty="0" smtClean="0"/>
            <a:t> ?</a:t>
          </a:r>
          <a:endParaRPr lang="en-US" dirty="0"/>
        </a:p>
      </dgm:t>
    </dgm:pt>
    <dgm:pt modelId="{B846832D-0DBE-4304-AC92-45B74DABAD39}" type="parTrans" cxnId="{01FE7AA7-0921-47DE-B4F1-F3936E7AB2B9}">
      <dgm:prSet/>
      <dgm:spPr/>
      <dgm:t>
        <a:bodyPr/>
        <a:lstStyle/>
        <a:p>
          <a:endParaRPr lang="en-US"/>
        </a:p>
      </dgm:t>
    </dgm:pt>
    <dgm:pt modelId="{0C5F0F9D-36A7-4259-BC6E-384163B8C5DB}" type="sibTrans" cxnId="{01FE7AA7-0921-47DE-B4F1-F3936E7AB2B9}">
      <dgm:prSet/>
      <dgm:spPr/>
      <dgm:t>
        <a:bodyPr/>
        <a:lstStyle/>
        <a:p>
          <a:endParaRPr lang="en-US"/>
        </a:p>
      </dgm:t>
    </dgm:pt>
    <dgm:pt modelId="{CE4C9AD4-910B-46BF-AAC1-CD8B21BBE2B8}" type="pres">
      <dgm:prSet presAssocID="{7652BD33-6A9E-411D-B6A9-3FA36AE8E2DB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400191C-17A0-436A-B108-3EF74B1E8E7E}" type="pres">
      <dgm:prSet presAssocID="{7652BD33-6A9E-411D-B6A9-3FA36AE8E2DB}" presName="arrow" presStyleLbl="bgShp" presStyleIdx="0" presStyleCnt="1" custAng="2343107" custLinFactNeighborX="-2695" custLinFactNeighborY="-30394"/>
      <dgm:spPr>
        <a:prstGeom prst="stripedRightArrow">
          <a:avLst/>
        </a:prstGeom>
      </dgm:spPr>
    </dgm:pt>
    <dgm:pt modelId="{4A2EEAB8-C531-48BA-9DC2-B4DD27190795}" type="pres">
      <dgm:prSet presAssocID="{7652BD33-6A9E-411D-B6A9-3FA36AE8E2DB}" presName="linearProcess" presStyleCnt="0"/>
      <dgm:spPr/>
    </dgm:pt>
    <dgm:pt modelId="{EDCCD90B-2BEF-49A2-A51D-D38E0FD7D762}" type="pres">
      <dgm:prSet presAssocID="{9098AD5E-C41D-4EBA-BF72-4F4442292DF5}" presName="textNode" presStyleLbl="node1" presStyleIdx="0" presStyleCnt="1" custAng="2350501" custLinFactNeighborX="-6411" custLinFactNeighborY="-384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C2C4AF-A285-4985-91B0-58FB76A2F0C3}" type="presOf" srcId="{9098AD5E-C41D-4EBA-BF72-4F4442292DF5}" destId="{EDCCD90B-2BEF-49A2-A51D-D38E0FD7D762}" srcOrd="0" destOrd="0" presId="urn:microsoft.com/office/officeart/2005/8/layout/hProcess9"/>
    <dgm:cxn modelId="{01FE7AA7-0921-47DE-B4F1-F3936E7AB2B9}" srcId="{7652BD33-6A9E-411D-B6A9-3FA36AE8E2DB}" destId="{9098AD5E-C41D-4EBA-BF72-4F4442292DF5}" srcOrd="0" destOrd="0" parTransId="{B846832D-0DBE-4304-AC92-45B74DABAD39}" sibTransId="{0C5F0F9D-36A7-4259-BC6E-384163B8C5DB}"/>
    <dgm:cxn modelId="{6D5D632F-3B4C-4633-A205-3A64B647ABC8}" type="presOf" srcId="{7652BD33-6A9E-411D-B6A9-3FA36AE8E2DB}" destId="{CE4C9AD4-910B-46BF-AAC1-CD8B21BBE2B8}" srcOrd="0" destOrd="0" presId="urn:microsoft.com/office/officeart/2005/8/layout/hProcess9"/>
    <dgm:cxn modelId="{DDADAE7A-5B95-47D4-B050-508CE59A8DFC}" type="presParOf" srcId="{CE4C9AD4-910B-46BF-AAC1-CD8B21BBE2B8}" destId="{D400191C-17A0-436A-B108-3EF74B1E8E7E}" srcOrd="0" destOrd="0" presId="urn:microsoft.com/office/officeart/2005/8/layout/hProcess9"/>
    <dgm:cxn modelId="{A4DC03EB-2641-450C-A797-E1F1AFCA36C5}" type="presParOf" srcId="{CE4C9AD4-910B-46BF-AAC1-CD8B21BBE2B8}" destId="{4A2EEAB8-C531-48BA-9DC2-B4DD27190795}" srcOrd="1" destOrd="0" presId="urn:microsoft.com/office/officeart/2005/8/layout/hProcess9"/>
    <dgm:cxn modelId="{5092C262-4FDA-4CCD-AACA-540632859438}" type="presParOf" srcId="{4A2EEAB8-C531-48BA-9DC2-B4DD27190795}" destId="{EDCCD90B-2BEF-49A2-A51D-D38E0FD7D762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F433634-4D8D-48FB-A4DF-084268866A6F}" type="doc">
      <dgm:prSet loTypeId="urn:microsoft.com/office/officeart/2005/8/layout/radial5" loCatId="cycle" qsTypeId="urn:microsoft.com/office/officeart/2005/8/quickstyle/3d4" qsCatId="3D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B63C7C79-F309-4190-BBC9-4774187E1B2E}">
      <dgm:prSet custT="1"/>
      <dgm:spPr/>
      <dgm:t>
        <a:bodyPr/>
        <a:lstStyle/>
        <a:p>
          <a:pPr rtl="0"/>
          <a:r>
            <a:rPr lang="en-US" sz="1800" b="1" dirty="0" smtClean="0"/>
            <a:t>GIS</a:t>
          </a:r>
          <a:endParaRPr lang="en-US" sz="1800" b="1" dirty="0"/>
        </a:p>
      </dgm:t>
    </dgm:pt>
    <dgm:pt modelId="{7C107CE7-E76A-4375-80F9-FC2BD2868F08}" type="parTrans" cxnId="{727A544A-D1DB-4A22-99E3-97732FAAFF59}">
      <dgm:prSet/>
      <dgm:spPr/>
      <dgm:t>
        <a:bodyPr/>
        <a:lstStyle/>
        <a:p>
          <a:endParaRPr lang="en-US"/>
        </a:p>
      </dgm:t>
    </dgm:pt>
    <dgm:pt modelId="{053375E3-0028-4471-98A2-4F6BC0F12A5E}" type="sibTrans" cxnId="{727A544A-D1DB-4A22-99E3-97732FAAFF59}">
      <dgm:prSet/>
      <dgm:spPr/>
      <dgm:t>
        <a:bodyPr/>
        <a:lstStyle/>
        <a:p>
          <a:endParaRPr lang="en-US"/>
        </a:p>
      </dgm:t>
    </dgm:pt>
    <dgm:pt modelId="{9601CD35-C1C0-461C-BB98-CFDAD4EBEDD2}" type="pres">
      <dgm:prSet presAssocID="{FF433634-4D8D-48FB-A4DF-084268866A6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8F853C5-44EA-431C-B454-1D87678D7B6F}" type="pres">
      <dgm:prSet presAssocID="{B63C7C79-F309-4190-BBC9-4774187E1B2E}" presName="centerShape" presStyleLbl="node0" presStyleIdx="0" presStyleCnt="1" custLinFactNeighborX="-1485" custLinFactNeighborY="-1485"/>
      <dgm:spPr/>
      <dgm:t>
        <a:bodyPr/>
        <a:lstStyle/>
        <a:p>
          <a:endParaRPr lang="en-US"/>
        </a:p>
      </dgm:t>
    </dgm:pt>
  </dgm:ptLst>
  <dgm:cxnLst>
    <dgm:cxn modelId="{EB7DAEE3-659A-4747-AC4D-23D724EEC92C}" type="presOf" srcId="{B63C7C79-F309-4190-BBC9-4774187E1B2E}" destId="{48F853C5-44EA-431C-B454-1D87678D7B6F}" srcOrd="0" destOrd="0" presId="urn:microsoft.com/office/officeart/2005/8/layout/radial5"/>
    <dgm:cxn modelId="{D7EB82AA-F550-4BAE-A57C-7B5620C3746B}" type="presOf" srcId="{FF433634-4D8D-48FB-A4DF-084268866A6F}" destId="{9601CD35-C1C0-461C-BB98-CFDAD4EBEDD2}" srcOrd="0" destOrd="0" presId="urn:microsoft.com/office/officeart/2005/8/layout/radial5"/>
    <dgm:cxn modelId="{727A544A-D1DB-4A22-99E3-97732FAAFF59}" srcId="{FF433634-4D8D-48FB-A4DF-084268866A6F}" destId="{B63C7C79-F309-4190-BBC9-4774187E1B2E}" srcOrd="0" destOrd="0" parTransId="{7C107CE7-E76A-4375-80F9-FC2BD2868F08}" sibTransId="{053375E3-0028-4471-98A2-4F6BC0F12A5E}"/>
    <dgm:cxn modelId="{85DDBBB1-574D-48E6-A399-DBA667F7B3B9}" type="presParOf" srcId="{9601CD35-C1C0-461C-BB98-CFDAD4EBEDD2}" destId="{48F853C5-44EA-431C-B454-1D87678D7B6F}" srcOrd="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FF433634-4D8D-48FB-A4DF-084268866A6F}" type="doc">
      <dgm:prSet loTypeId="urn:microsoft.com/office/officeart/2005/8/layout/radial5" loCatId="cycle" qsTypeId="urn:microsoft.com/office/officeart/2005/8/quickstyle/3d4" qsCatId="3D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B63C7C79-F309-4190-BBC9-4774187E1B2E}">
      <dgm:prSet custT="1"/>
      <dgm:spPr/>
      <dgm:t>
        <a:bodyPr/>
        <a:lstStyle/>
        <a:p>
          <a:pPr rtl="0"/>
          <a:r>
            <a:rPr lang="en-US" sz="1800" b="1" dirty="0" smtClean="0"/>
            <a:t>GIS</a:t>
          </a:r>
          <a:endParaRPr lang="en-US" sz="1800" b="1" dirty="0"/>
        </a:p>
      </dgm:t>
    </dgm:pt>
    <dgm:pt modelId="{7C107CE7-E76A-4375-80F9-FC2BD2868F08}" type="parTrans" cxnId="{727A544A-D1DB-4A22-99E3-97732FAAFF59}">
      <dgm:prSet/>
      <dgm:spPr/>
      <dgm:t>
        <a:bodyPr/>
        <a:lstStyle/>
        <a:p>
          <a:endParaRPr lang="en-US"/>
        </a:p>
      </dgm:t>
    </dgm:pt>
    <dgm:pt modelId="{053375E3-0028-4471-98A2-4F6BC0F12A5E}" type="sibTrans" cxnId="{727A544A-D1DB-4A22-99E3-97732FAAFF59}">
      <dgm:prSet/>
      <dgm:spPr/>
      <dgm:t>
        <a:bodyPr/>
        <a:lstStyle/>
        <a:p>
          <a:endParaRPr lang="en-US"/>
        </a:p>
      </dgm:t>
    </dgm:pt>
    <dgm:pt modelId="{9601CD35-C1C0-461C-BB98-CFDAD4EBEDD2}" type="pres">
      <dgm:prSet presAssocID="{FF433634-4D8D-48FB-A4DF-084268866A6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8F853C5-44EA-431C-B454-1D87678D7B6F}" type="pres">
      <dgm:prSet presAssocID="{B63C7C79-F309-4190-BBC9-4774187E1B2E}" presName="centerShape" presStyleLbl="node0" presStyleIdx="0" presStyleCnt="1" custLinFactNeighborX="-1485" custLinFactNeighborY="-1485"/>
      <dgm:spPr/>
      <dgm:t>
        <a:bodyPr/>
        <a:lstStyle/>
        <a:p>
          <a:endParaRPr lang="en-US"/>
        </a:p>
      </dgm:t>
    </dgm:pt>
  </dgm:ptLst>
  <dgm:cxnLst>
    <dgm:cxn modelId="{A172AD91-3F22-41C1-85DF-F39A09DBCC9B}" type="presOf" srcId="{B63C7C79-F309-4190-BBC9-4774187E1B2E}" destId="{48F853C5-44EA-431C-B454-1D87678D7B6F}" srcOrd="0" destOrd="0" presId="urn:microsoft.com/office/officeart/2005/8/layout/radial5"/>
    <dgm:cxn modelId="{8351B732-8F89-4E67-84DD-69CB131FAD20}" type="presOf" srcId="{FF433634-4D8D-48FB-A4DF-084268866A6F}" destId="{9601CD35-C1C0-461C-BB98-CFDAD4EBEDD2}" srcOrd="0" destOrd="0" presId="urn:microsoft.com/office/officeart/2005/8/layout/radial5"/>
    <dgm:cxn modelId="{727A544A-D1DB-4A22-99E3-97732FAAFF59}" srcId="{FF433634-4D8D-48FB-A4DF-084268866A6F}" destId="{B63C7C79-F309-4190-BBC9-4774187E1B2E}" srcOrd="0" destOrd="0" parTransId="{7C107CE7-E76A-4375-80F9-FC2BD2868F08}" sibTransId="{053375E3-0028-4471-98A2-4F6BC0F12A5E}"/>
    <dgm:cxn modelId="{5F5C27D2-C01F-4AF1-8CA1-E2AA3EF26678}" type="presParOf" srcId="{9601CD35-C1C0-461C-BB98-CFDAD4EBEDD2}" destId="{48F853C5-44EA-431C-B454-1D87678D7B6F}" srcOrd="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7E9507-774E-48F1-B164-CFBA6553D7FF}" type="doc">
      <dgm:prSet loTypeId="urn:microsoft.com/office/officeart/2005/8/layout/arrow6" loCatId="process" qsTypeId="urn:microsoft.com/office/officeart/2005/8/quickstyle/simple2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0B1113FF-6747-4F06-8318-BABFAA6B622B}">
      <dgm:prSet/>
      <dgm:spPr/>
      <dgm:t>
        <a:bodyPr/>
        <a:lstStyle/>
        <a:p>
          <a:pPr rtl="0"/>
          <a:r>
            <a:rPr lang="en-US" b="1" dirty="0" smtClean="0"/>
            <a:t>Investing in </a:t>
          </a:r>
          <a:endParaRPr lang="en-US" b="1" dirty="0"/>
        </a:p>
      </dgm:t>
    </dgm:pt>
    <dgm:pt modelId="{E22DC76B-0CD6-4188-8DCA-024FAC136547}" type="parTrans" cxnId="{564BC933-9336-473C-BF78-8A0B06FDEDB6}">
      <dgm:prSet/>
      <dgm:spPr/>
      <dgm:t>
        <a:bodyPr/>
        <a:lstStyle/>
        <a:p>
          <a:endParaRPr lang="en-US"/>
        </a:p>
      </dgm:t>
    </dgm:pt>
    <dgm:pt modelId="{7690B37B-49C8-4891-A87C-4A6B5001831A}" type="sibTrans" cxnId="{564BC933-9336-473C-BF78-8A0B06FDEDB6}">
      <dgm:prSet/>
      <dgm:spPr/>
      <dgm:t>
        <a:bodyPr/>
        <a:lstStyle/>
        <a:p>
          <a:endParaRPr lang="en-US"/>
        </a:p>
      </dgm:t>
    </dgm:pt>
    <dgm:pt modelId="{64B5B8C3-9AFD-4DAD-BBC4-1DDE90450C55}">
      <dgm:prSet/>
      <dgm:spPr/>
      <dgm:t>
        <a:bodyPr/>
        <a:lstStyle/>
        <a:p>
          <a:pPr rtl="0"/>
          <a:r>
            <a:rPr lang="en-US" b="1" dirty="0" smtClean="0"/>
            <a:t>GIS TECHNOLOGY </a:t>
          </a:r>
          <a:endParaRPr lang="en-US" dirty="0"/>
        </a:p>
      </dgm:t>
    </dgm:pt>
    <dgm:pt modelId="{DE6D0839-040A-4DA6-94FF-94C226B66A8E}" type="parTrans" cxnId="{95BB5B56-99F5-4340-BA2F-D3350F75CF35}">
      <dgm:prSet/>
      <dgm:spPr/>
      <dgm:t>
        <a:bodyPr/>
        <a:lstStyle/>
        <a:p>
          <a:endParaRPr lang="en-US"/>
        </a:p>
      </dgm:t>
    </dgm:pt>
    <dgm:pt modelId="{7422829F-5500-4038-8E87-109425D1CF79}" type="sibTrans" cxnId="{95BB5B56-99F5-4340-BA2F-D3350F75CF35}">
      <dgm:prSet/>
      <dgm:spPr/>
      <dgm:t>
        <a:bodyPr/>
        <a:lstStyle/>
        <a:p>
          <a:endParaRPr lang="en-US"/>
        </a:p>
      </dgm:t>
    </dgm:pt>
    <dgm:pt modelId="{31C37BA2-AF27-4F07-A736-DA3A61FE61C8}">
      <dgm:prSet/>
      <dgm:spPr/>
      <dgm:t>
        <a:bodyPr/>
        <a:lstStyle/>
        <a:p>
          <a:endParaRPr lang="en-US"/>
        </a:p>
      </dgm:t>
    </dgm:pt>
    <dgm:pt modelId="{BC3BB913-9A9E-477A-846B-9A64B665638F}" type="parTrans" cxnId="{7D20160B-D7F4-440C-B273-BB83D595313D}">
      <dgm:prSet/>
      <dgm:spPr/>
      <dgm:t>
        <a:bodyPr/>
        <a:lstStyle/>
        <a:p>
          <a:endParaRPr lang="en-US"/>
        </a:p>
      </dgm:t>
    </dgm:pt>
    <dgm:pt modelId="{5359ABD4-DC9F-42CB-BE99-74E148F8B666}" type="sibTrans" cxnId="{7D20160B-D7F4-440C-B273-BB83D595313D}">
      <dgm:prSet/>
      <dgm:spPr/>
      <dgm:t>
        <a:bodyPr/>
        <a:lstStyle/>
        <a:p>
          <a:endParaRPr lang="en-US"/>
        </a:p>
      </dgm:t>
    </dgm:pt>
    <dgm:pt modelId="{1C2309A2-6371-459A-BA0B-ED0E94285C88}" type="pres">
      <dgm:prSet presAssocID="{1D7E9507-774E-48F1-B164-CFBA6553D7FF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A4957E8-248F-4AD1-9DB1-4C41964B3B06}" type="pres">
      <dgm:prSet presAssocID="{1D7E9507-774E-48F1-B164-CFBA6553D7FF}" presName="ribbon" presStyleLbl="node1" presStyleIdx="0" presStyleCnt="1"/>
      <dgm:spPr/>
    </dgm:pt>
    <dgm:pt modelId="{2923BC57-7D5C-4558-867D-5F191F80E259}" type="pres">
      <dgm:prSet presAssocID="{1D7E9507-774E-48F1-B164-CFBA6553D7FF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6E9D20-5028-4911-82F9-73DCCDA373D1}" type="pres">
      <dgm:prSet presAssocID="{1D7E9507-774E-48F1-B164-CFBA6553D7FF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5BB5B56-99F5-4340-BA2F-D3350F75CF35}" srcId="{1D7E9507-774E-48F1-B164-CFBA6553D7FF}" destId="{64B5B8C3-9AFD-4DAD-BBC4-1DDE90450C55}" srcOrd="1" destOrd="0" parTransId="{DE6D0839-040A-4DA6-94FF-94C226B66A8E}" sibTransId="{7422829F-5500-4038-8E87-109425D1CF79}"/>
    <dgm:cxn modelId="{7D20160B-D7F4-440C-B273-BB83D595313D}" srcId="{1D7E9507-774E-48F1-B164-CFBA6553D7FF}" destId="{31C37BA2-AF27-4F07-A736-DA3A61FE61C8}" srcOrd="2" destOrd="0" parTransId="{BC3BB913-9A9E-477A-846B-9A64B665638F}" sibTransId="{5359ABD4-DC9F-42CB-BE99-74E148F8B666}"/>
    <dgm:cxn modelId="{A1C94A96-52B8-4F24-B51B-5B95C4368CFD}" type="presOf" srcId="{0B1113FF-6747-4F06-8318-BABFAA6B622B}" destId="{2923BC57-7D5C-4558-867D-5F191F80E259}" srcOrd="0" destOrd="0" presId="urn:microsoft.com/office/officeart/2005/8/layout/arrow6"/>
    <dgm:cxn modelId="{EF9A7D21-2B43-4B20-9BD7-D47B67EB0AED}" type="presOf" srcId="{64B5B8C3-9AFD-4DAD-BBC4-1DDE90450C55}" destId="{656E9D20-5028-4911-82F9-73DCCDA373D1}" srcOrd="0" destOrd="0" presId="urn:microsoft.com/office/officeart/2005/8/layout/arrow6"/>
    <dgm:cxn modelId="{7EBCBF7D-CA26-4016-867F-67F3280F5AA3}" type="presOf" srcId="{1D7E9507-774E-48F1-B164-CFBA6553D7FF}" destId="{1C2309A2-6371-459A-BA0B-ED0E94285C88}" srcOrd="0" destOrd="0" presId="urn:microsoft.com/office/officeart/2005/8/layout/arrow6"/>
    <dgm:cxn modelId="{564BC933-9336-473C-BF78-8A0B06FDEDB6}" srcId="{1D7E9507-774E-48F1-B164-CFBA6553D7FF}" destId="{0B1113FF-6747-4F06-8318-BABFAA6B622B}" srcOrd="0" destOrd="0" parTransId="{E22DC76B-0CD6-4188-8DCA-024FAC136547}" sibTransId="{7690B37B-49C8-4891-A87C-4A6B5001831A}"/>
    <dgm:cxn modelId="{92D62D34-5B08-494F-9E54-4F181FB02954}" type="presParOf" srcId="{1C2309A2-6371-459A-BA0B-ED0E94285C88}" destId="{6A4957E8-248F-4AD1-9DB1-4C41964B3B06}" srcOrd="0" destOrd="0" presId="urn:microsoft.com/office/officeart/2005/8/layout/arrow6"/>
    <dgm:cxn modelId="{D411D58E-4EC5-4207-9B2F-0491CD725F1D}" type="presParOf" srcId="{1C2309A2-6371-459A-BA0B-ED0E94285C88}" destId="{2923BC57-7D5C-4558-867D-5F191F80E259}" srcOrd="1" destOrd="0" presId="urn:microsoft.com/office/officeart/2005/8/layout/arrow6"/>
    <dgm:cxn modelId="{05286F48-0FC1-4EE2-AA31-8866C5D2613B}" type="presParOf" srcId="{1C2309A2-6371-459A-BA0B-ED0E94285C88}" destId="{656E9D20-5028-4911-82F9-73DCCDA373D1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F433634-4D8D-48FB-A4DF-084268866A6F}" type="doc">
      <dgm:prSet loTypeId="urn:microsoft.com/office/officeart/2005/8/layout/radial5" loCatId="cycle" qsTypeId="urn:microsoft.com/office/officeart/2005/8/quickstyle/3d4" qsCatId="3D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B63C7C79-F309-4190-BBC9-4774187E1B2E}">
      <dgm:prSet custT="1"/>
      <dgm:spPr/>
      <dgm:t>
        <a:bodyPr/>
        <a:lstStyle/>
        <a:p>
          <a:pPr rtl="0"/>
          <a:r>
            <a:rPr lang="en-US" sz="1800" b="1" dirty="0" smtClean="0"/>
            <a:t>GIS</a:t>
          </a:r>
          <a:endParaRPr lang="en-US" sz="1800" b="1" dirty="0"/>
        </a:p>
      </dgm:t>
    </dgm:pt>
    <dgm:pt modelId="{7C107CE7-E76A-4375-80F9-FC2BD2868F08}" type="parTrans" cxnId="{727A544A-D1DB-4A22-99E3-97732FAAFF59}">
      <dgm:prSet/>
      <dgm:spPr/>
      <dgm:t>
        <a:bodyPr/>
        <a:lstStyle/>
        <a:p>
          <a:endParaRPr lang="en-US"/>
        </a:p>
      </dgm:t>
    </dgm:pt>
    <dgm:pt modelId="{053375E3-0028-4471-98A2-4F6BC0F12A5E}" type="sibTrans" cxnId="{727A544A-D1DB-4A22-99E3-97732FAAFF59}">
      <dgm:prSet/>
      <dgm:spPr/>
      <dgm:t>
        <a:bodyPr/>
        <a:lstStyle/>
        <a:p>
          <a:endParaRPr lang="en-US"/>
        </a:p>
      </dgm:t>
    </dgm:pt>
    <dgm:pt modelId="{9601CD35-C1C0-461C-BB98-CFDAD4EBEDD2}" type="pres">
      <dgm:prSet presAssocID="{FF433634-4D8D-48FB-A4DF-084268866A6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8F853C5-44EA-431C-B454-1D87678D7B6F}" type="pres">
      <dgm:prSet presAssocID="{B63C7C79-F309-4190-BBC9-4774187E1B2E}" presName="centerShape" presStyleLbl="node0" presStyleIdx="0" presStyleCnt="1" custLinFactNeighborX="-1485" custLinFactNeighborY="-1485"/>
      <dgm:spPr/>
      <dgm:t>
        <a:bodyPr/>
        <a:lstStyle/>
        <a:p>
          <a:endParaRPr lang="en-US"/>
        </a:p>
      </dgm:t>
    </dgm:pt>
  </dgm:ptLst>
  <dgm:cxnLst>
    <dgm:cxn modelId="{D1C4A9E1-FEA7-40AA-966C-DAB111C8DA0E}" type="presOf" srcId="{B63C7C79-F309-4190-BBC9-4774187E1B2E}" destId="{48F853C5-44EA-431C-B454-1D87678D7B6F}" srcOrd="0" destOrd="0" presId="urn:microsoft.com/office/officeart/2005/8/layout/radial5"/>
    <dgm:cxn modelId="{727A544A-D1DB-4A22-99E3-97732FAAFF59}" srcId="{FF433634-4D8D-48FB-A4DF-084268866A6F}" destId="{B63C7C79-F309-4190-BBC9-4774187E1B2E}" srcOrd="0" destOrd="0" parTransId="{7C107CE7-E76A-4375-80F9-FC2BD2868F08}" sibTransId="{053375E3-0028-4471-98A2-4F6BC0F12A5E}"/>
    <dgm:cxn modelId="{6CF7C18F-B179-4350-BC1C-8D7E0C81F720}" type="presOf" srcId="{FF433634-4D8D-48FB-A4DF-084268866A6F}" destId="{9601CD35-C1C0-461C-BB98-CFDAD4EBEDD2}" srcOrd="0" destOrd="0" presId="urn:microsoft.com/office/officeart/2005/8/layout/radial5"/>
    <dgm:cxn modelId="{E615A0FB-B246-4A69-8022-16DF2BCE8EC9}" type="presParOf" srcId="{9601CD35-C1C0-461C-BB98-CFDAD4EBEDD2}" destId="{48F853C5-44EA-431C-B454-1D87678D7B6F}" srcOrd="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F433634-4D8D-48FB-A4DF-084268866A6F}" type="doc">
      <dgm:prSet loTypeId="urn:microsoft.com/office/officeart/2005/8/layout/radial5" loCatId="cycle" qsTypeId="urn:microsoft.com/office/officeart/2005/8/quickstyle/3d4" qsCatId="3D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B63C7C79-F309-4190-BBC9-4774187E1B2E}">
      <dgm:prSet custT="1"/>
      <dgm:spPr/>
      <dgm:t>
        <a:bodyPr/>
        <a:lstStyle/>
        <a:p>
          <a:pPr rtl="0"/>
          <a:r>
            <a:rPr lang="en-US" sz="1800" b="1" dirty="0" smtClean="0"/>
            <a:t>GIS</a:t>
          </a:r>
          <a:endParaRPr lang="en-US" sz="1800" b="1" dirty="0"/>
        </a:p>
      </dgm:t>
    </dgm:pt>
    <dgm:pt modelId="{7C107CE7-E76A-4375-80F9-FC2BD2868F08}" type="parTrans" cxnId="{727A544A-D1DB-4A22-99E3-97732FAAFF59}">
      <dgm:prSet/>
      <dgm:spPr/>
      <dgm:t>
        <a:bodyPr/>
        <a:lstStyle/>
        <a:p>
          <a:endParaRPr lang="en-US"/>
        </a:p>
      </dgm:t>
    </dgm:pt>
    <dgm:pt modelId="{053375E3-0028-4471-98A2-4F6BC0F12A5E}" type="sibTrans" cxnId="{727A544A-D1DB-4A22-99E3-97732FAAFF59}">
      <dgm:prSet/>
      <dgm:spPr/>
      <dgm:t>
        <a:bodyPr/>
        <a:lstStyle/>
        <a:p>
          <a:endParaRPr lang="en-US"/>
        </a:p>
      </dgm:t>
    </dgm:pt>
    <dgm:pt modelId="{9601CD35-C1C0-461C-BB98-CFDAD4EBEDD2}" type="pres">
      <dgm:prSet presAssocID="{FF433634-4D8D-48FB-A4DF-084268866A6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8F853C5-44EA-431C-B454-1D87678D7B6F}" type="pres">
      <dgm:prSet presAssocID="{B63C7C79-F309-4190-BBC9-4774187E1B2E}" presName="centerShape" presStyleLbl="node0" presStyleIdx="0" presStyleCnt="1" custLinFactNeighborX="-1485" custLinFactNeighborY="-1485"/>
      <dgm:spPr/>
      <dgm:t>
        <a:bodyPr/>
        <a:lstStyle/>
        <a:p>
          <a:endParaRPr lang="en-US"/>
        </a:p>
      </dgm:t>
    </dgm:pt>
  </dgm:ptLst>
  <dgm:cxnLst>
    <dgm:cxn modelId="{DD5A72D3-5019-4F67-A34B-9EB36A85E57B}" type="presOf" srcId="{B63C7C79-F309-4190-BBC9-4774187E1B2E}" destId="{48F853C5-44EA-431C-B454-1D87678D7B6F}" srcOrd="0" destOrd="0" presId="urn:microsoft.com/office/officeart/2005/8/layout/radial5"/>
    <dgm:cxn modelId="{727A544A-D1DB-4A22-99E3-97732FAAFF59}" srcId="{FF433634-4D8D-48FB-A4DF-084268866A6F}" destId="{B63C7C79-F309-4190-BBC9-4774187E1B2E}" srcOrd="0" destOrd="0" parTransId="{7C107CE7-E76A-4375-80F9-FC2BD2868F08}" sibTransId="{053375E3-0028-4471-98A2-4F6BC0F12A5E}"/>
    <dgm:cxn modelId="{9DF29FF0-CF3C-4C42-AA5B-167EDF2AA155}" type="presOf" srcId="{FF433634-4D8D-48FB-A4DF-084268866A6F}" destId="{9601CD35-C1C0-461C-BB98-CFDAD4EBEDD2}" srcOrd="0" destOrd="0" presId="urn:microsoft.com/office/officeart/2005/8/layout/radial5"/>
    <dgm:cxn modelId="{B18CBBBC-65E2-4792-8305-FA79BE7E5E27}" type="presParOf" srcId="{9601CD35-C1C0-461C-BB98-CFDAD4EBEDD2}" destId="{48F853C5-44EA-431C-B454-1D87678D7B6F}" srcOrd="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F433634-4D8D-48FB-A4DF-084268866A6F}" type="doc">
      <dgm:prSet loTypeId="urn:microsoft.com/office/officeart/2005/8/layout/radial5" loCatId="cycle" qsTypeId="urn:microsoft.com/office/officeart/2005/8/quickstyle/3d4" qsCatId="3D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B63C7C79-F309-4190-BBC9-4774187E1B2E}">
      <dgm:prSet custT="1"/>
      <dgm:spPr/>
      <dgm:t>
        <a:bodyPr/>
        <a:lstStyle/>
        <a:p>
          <a:pPr rtl="0"/>
          <a:r>
            <a:rPr lang="en-US" sz="1800" b="1" dirty="0" smtClean="0"/>
            <a:t>GIS</a:t>
          </a:r>
          <a:endParaRPr lang="en-US" sz="1800" b="1" dirty="0"/>
        </a:p>
      </dgm:t>
    </dgm:pt>
    <dgm:pt modelId="{7C107CE7-E76A-4375-80F9-FC2BD2868F08}" type="parTrans" cxnId="{727A544A-D1DB-4A22-99E3-97732FAAFF59}">
      <dgm:prSet/>
      <dgm:spPr/>
      <dgm:t>
        <a:bodyPr/>
        <a:lstStyle/>
        <a:p>
          <a:endParaRPr lang="en-US"/>
        </a:p>
      </dgm:t>
    </dgm:pt>
    <dgm:pt modelId="{053375E3-0028-4471-98A2-4F6BC0F12A5E}" type="sibTrans" cxnId="{727A544A-D1DB-4A22-99E3-97732FAAFF59}">
      <dgm:prSet/>
      <dgm:spPr/>
      <dgm:t>
        <a:bodyPr/>
        <a:lstStyle/>
        <a:p>
          <a:endParaRPr lang="en-US"/>
        </a:p>
      </dgm:t>
    </dgm:pt>
    <dgm:pt modelId="{9601CD35-C1C0-461C-BB98-CFDAD4EBEDD2}" type="pres">
      <dgm:prSet presAssocID="{FF433634-4D8D-48FB-A4DF-084268866A6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8F853C5-44EA-431C-B454-1D87678D7B6F}" type="pres">
      <dgm:prSet presAssocID="{B63C7C79-F309-4190-BBC9-4774187E1B2E}" presName="centerShape" presStyleLbl="node0" presStyleIdx="0" presStyleCnt="1" custLinFactNeighborX="-1485" custLinFactNeighborY="-1485"/>
      <dgm:spPr/>
      <dgm:t>
        <a:bodyPr/>
        <a:lstStyle/>
        <a:p>
          <a:endParaRPr lang="en-US"/>
        </a:p>
      </dgm:t>
    </dgm:pt>
  </dgm:ptLst>
  <dgm:cxnLst>
    <dgm:cxn modelId="{9FA8F3C2-8AE6-40CD-BD82-6D88489D444F}" type="presOf" srcId="{B63C7C79-F309-4190-BBC9-4774187E1B2E}" destId="{48F853C5-44EA-431C-B454-1D87678D7B6F}" srcOrd="0" destOrd="0" presId="urn:microsoft.com/office/officeart/2005/8/layout/radial5"/>
    <dgm:cxn modelId="{727A544A-D1DB-4A22-99E3-97732FAAFF59}" srcId="{FF433634-4D8D-48FB-A4DF-084268866A6F}" destId="{B63C7C79-F309-4190-BBC9-4774187E1B2E}" srcOrd="0" destOrd="0" parTransId="{7C107CE7-E76A-4375-80F9-FC2BD2868F08}" sibTransId="{053375E3-0028-4471-98A2-4F6BC0F12A5E}"/>
    <dgm:cxn modelId="{F551BCB8-35AB-44CB-A388-60E53E470C10}" type="presOf" srcId="{FF433634-4D8D-48FB-A4DF-084268866A6F}" destId="{9601CD35-C1C0-461C-BB98-CFDAD4EBEDD2}" srcOrd="0" destOrd="0" presId="urn:microsoft.com/office/officeart/2005/8/layout/radial5"/>
    <dgm:cxn modelId="{E9AA0BE9-061C-49E2-9742-2155237A361C}" type="presParOf" srcId="{9601CD35-C1C0-461C-BB98-CFDAD4EBEDD2}" destId="{48F853C5-44EA-431C-B454-1D87678D7B6F}" srcOrd="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F433634-4D8D-48FB-A4DF-084268866A6F}" type="doc">
      <dgm:prSet loTypeId="urn:microsoft.com/office/officeart/2005/8/layout/radial5" loCatId="cycle" qsTypeId="urn:microsoft.com/office/officeart/2005/8/quickstyle/3d4" qsCatId="3D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B63C7C79-F309-4190-BBC9-4774187E1B2E}">
      <dgm:prSet custT="1"/>
      <dgm:spPr/>
      <dgm:t>
        <a:bodyPr/>
        <a:lstStyle/>
        <a:p>
          <a:pPr rtl="0"/>
          <a:r>
            <a:rPr lang="en-US" sz="1800" b="1" dirty="0" smtClean="0"/>
            <a:t>GIS</a:t>
          </a:r>
          <a:endParaRPr lang="en-US" sz="1800" b="1" dirty="0"/>
        </a:p>
      </dgm:t>
    </dgm:pt>
    <dgm:pt modelId="{7C107CE7-E76A-4375-80F9-FC2BD2868F08}" type="parTrans" cxnId="{727A544A-D1DB-4A22-99E3-97732FAAFF59}">
      <dgm:prSet/>
      <dgm:spPr/>
      <dgm:t>
        <a:bodyPr/>
        <a:lstStyle/>
        <a:p>
          <a:endParaRPr lang="en-US"/>
        </a:p>
      </dgm:t>
    </dgm:pt>
    <dgm:pt modelId="{053375E3-0028-4471-98A2-4F6BC0F12A5E}" type="sibTrans" cxnId="{727A544A-D1DB-4A22-99E3-97732FAAFF59}">
      <dgm:prSet/>
      <dgm:spPr/>
      <dgm:t>
        <a:bodyPr/>
        <a:lstStyle/>
        <a:p>
          <a:endParaRPr lang="en-US"/>
        </a:p>
      </dgm:t>
    </dgm:pt>
    <dgm:pt modelId="{9601CD35-C1C0-461C-BB98-CFDAD4EBEDD2}" type="pres">
      <dgm:prSet presAssocID="{FF433634-4D8D-48FB-A4DF-084268866A6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8F853C5-44EA-431C-B454-1D87678D7B6F}" type="pres">
      <dgm:prSet presAssocID="{B63C7C79-F309-4190-BBC9-4774187E1B2E}" presName="centerShape" presStyleLbl="node0" presStyleIdx="0" presStyleCnt="1" custLinFactNeighborX="-1485" custLinFactNeighborY="-1485"/>
      <dgm:spPr/>
      <dgm:t>
        <a:bodyPr/>
        <a:lstStyle/>
        <a:p>
          <a:endParaRPr lang="en-US"/>
        </a:p>
      </dgm:t>
    </dgm:pt>
  </dgm:ptLst>
  <dgm:cxnLst>
    <dgm:cxn modelId="{E9EA0BC8-0319-461D-BBF9-C09EA527B117}" type="presOf" srcId="{B63C7C79-F309-4190-BBC9-4774187E1B2E}" destId="{48F853C5-44EA-431C-B454-1D87678D7B6F}" srcOrd="0" destOrd="0" presId="urn:microsoft.com/office/officeart/2005/8/layout/radial5"/>
    <dgm:cxn modelId="{B43AB7F8-B98A-436D-9A00-A2538DD707BF}" type="presOf" srcId="{FF433634-4D8D-48FB-A4DF-084268866A6F}" destId="{9601CD35-C1C0-461C-BB98-CFDAD4EBEDD2}" srcOrd="0" destOrd="0" presId="urn:microsoft.com/office/officeart/2005/8/layout/radial5"/>
    <dgm:cxn modelId="{727A544A-D1DB-4A22-99E3-97732FAAFF59}" srcId="{FF433634-4D8D-48FB-A4DF-084268866A6F}" destId="{B63C7C79-F309-4190-BBC9-4774187E1B2E}" srcOrd="0" destOrd="0" parTransId="{7C107CE7-E76A-4375-80F9-FC2BD2868F08}" sibTransId="{053375E3-0028-4471-98A2-4F6BC0F12A5E}"/>
    <dgm:cxn modelId="{B03EC842-E1BC-46FA-AD0A-F3DB02111801}" type="presParOf" srcId="{9601CD35-C1C0-461C-BB98-CFDAD4EBEDD2}" destId="{48F853C5-44EA-431C-B454-1D87678D7B6F}" srcOrd="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F433634-4D8D-48FB-A4DF-084268866A6F}" type="doc">
      <dgm:prSet loTypeId="urn:microsoft.com/office/officeart/2005/8/layout/radial5" loCatId="cycle" qsTypeId="urn:microsoft.com/office/officeart/2005/8/quickstyle/3d4" qsCatId="3D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B63C7C79-F309-4190-BBC9-4774187E1B2E}">
      <dgm:prSet custT="1"/>
      <dgm:spPr/>
      <dgm:t>
        <a:bodyPr/>
        <a:lstStyle/>
        <a:p>
          <a:pPr rtl="0"/>
          <a:r>
            <a:rPr lang="en-US" sz="1800" b="1" dirty="0" smtClean="0"/>
            <a:t>GIS</a:t>
          </a:r>
          <a:endParaRPr lang="en-US" sz="1800" b="1" dirty="0"/>
        </a:p>
      </dgm:t>
    </dgm:pt>
    <dgm:pt modelId="{7C107CE7-E76A-4375-80F9-FC2BD2868F08}" type="parTrans" cxnId="{727A544A-D1DB-4A22-99E3-97732FAAFF59}">
      <dgm:prSet/>
      <dgm:spPr/>
      <dgm:t>
        <a:bodyPr/>
        <a:lstStyle/>
        <a:p>
          <a:endParaRPr lang="en-US"/>
        </a:p>
      </dgm:t>
    </dgm:pt>
    <dgm:pt modelId="{053375E3-0028-4471-98A2-4F6BC0F12A5E}" type="sibTrans" cxnId="{727A544A-D1DB-4A22-99E3-97732FAAFF59}">
      <dgm:prSet/>
      <dgm:spPr/>
      <dgm:t>
        <a:bodyPr/>
        <a:lstStyle/>
        <a:p>
          <a:endParaRPr lang="en-US"/>
        </a:p>
      </dgm:t>
    </dgm:pt>
    <dgm:pt modelId="{9601CD35-C1C0-461C-BB98-CFDAD4EBEDD2}" type="pres">
      <dgm:prSet presAssocID="{FF433634-4D8D-48FB-A4DF-084268866A6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8F853C5-44EA-431C-B454-1D87678D7B6F}" type="pres">
      <dgm:prSet presAssocID="{B63C7C79-F309-4190-BBC9-4774187E1B2E}" presName="centerShape" presStyleLbl="node0" presStyleIdx="0" presStyleCnt="1" custLinFactNeighborX="-1485" custLinFactNeighborY="-1485"/>
      <dgm:spPr/>
      <dgm:t>
        <a:bodyPr/>
        <a:lstStyle/>
        <a:p>
          <a:endParaRPr lang="en-US"/>
        </a:p>
      </dgm:t>
    </dgm:pt>
  </dgm:ptLst>
  <dgm:cxnLst>
    <dgm:cxn modelId="{7837DB86-5EAC-4CC5-8049-6AE0735A745A}" type="presOf" srcId="{FF433634-4D8D-48FB-A4DF-084268866A6F}" destId="{9601CD35-C1C0-461C-BB98-CFDAD4EBEDD2}" srcOrd="0" destOrd="0" presId="urn:microsoft.com/office/officeart/2005/8/layout/radial5"/>
    <dgm:cxn modelId="{727A544A-D1DB-4A22-99E3-97732FAAFF59}" srcId="{FF433634-4D8D-48FB-A4DF-084268866A6F}" destId="{B63C7C79-F309-4190-BBC9-4774187E1B2E}" srcOrd="0" destOrd="0" parTransId="{7C107CE7-E76A-4375-80F9-FC2BD2868F08}" sibTransId="{053375E3-0028-4471-98A2-4F6BC0F12A5E}"/>
    <dgm:cxn modelId="{CE165041-387B-4B9E-ACD5-BD81A325F523}" type="presOf" srcId="{B63C7C79-F309-4190-BBC9-4774187E1B2E}" destId="{48F853C5-44EA-431C-B454-1D87678D7B6F}" srcOrd="0" destOrd="0" presId="urn:microsoft.com/office/officeart/2005/8/layout/radial5"/>
    <dgm:cxn modelId="{768AD9D7-10A9-4907-9D62-8799C58B79D5}" type="presParOf" srcId="{9601CD35-C1C0-461C-BB98-CFDAD4EBEDD2}" destId="{48F853C5-44EA-431C-B454-1D87678D7B6F}" srcOrd="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D7E9507-774E-48F1-B164-CFBA6553D7FF}" type="doc">
      <dgm:prSet loTypeId="urn:microsoft.com/office/officeart/2005/8/layout/equation2" loCatId="process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0B1113FF-6747-4F06-8318-BABFAA6B622B}">
      <dgm:prSet/>
      <dgm:spPr/>
      <dgm:t>
        <a:bodyPr/>
        <a:lstStyle/>
        <a:p>
          <a:pPr rtl="0"/>
          <a:r>
            <a:rPr lang="en-US" b="1" dirty="0" smtClean="0"/>
            <a:t>Staff training</a:t>
          </a:r>
          <a:endParaRPr lang="en-US" b="1" dirty="0"/>
        </a:p>
      </dgm:t>
    </dgm:pt>
    <dgm:pt modelId="{E22DC76B-0CD6-4188-8DCA-024FAC136547}" type="parTrans" cxnId="{564BC933-9336-473C-BF78-8A0B06FDEDB6}">
      <dgm:prSet/>
      <dgm:spPr/>
      <dgm:t>
        <a:bodyPr/>
        <a:lstStyle/>
        <a:p>
          <a:endParaRPr lang="en-US"/>
        </a:p>
      </dgm:t>
    </dgm:pt>
    <dgm:pt modelId="{7690B37B-49C8-4891-A87C-4A6B5001831A}" type="sibTrans" cxnId="{564BC933-9336-473C-BF78-8A0B06FDEDB6}">
      <dgm:prSet/>
      <dgm:spPr/>
      <dgm:t>
        <a:bodyPr/>
        <a:lstStyle/>
        <a:p>
          <a:endParaRPr lang="en-US"/>
        </a:p>
      </dgm:t>
    </dgm:pt>
    <dgm:pt modelId="{64B5B8C3-9AFD-4DAD-BBC4-1DDE90450C55}">
      <dgm:prSet/>
      <dgm:spPr/>
      <dgm:t>
        <a:bodyPr/>
        <a:lstStyle/>
        <a:p>
          <a:pPr rtl="0"/>
          <a:r>
            <a:rPr lang="en-US" b="1" dirty="0" smtClean="0"/>
            <a:t>and GIS adoption </a:t>
          </a:r>
          <a:endParaRPr lang="en-US" dirty="0"/>
        </a:p>
      </dgm:t>
    </dgm:pt>
    <dgm:pt modelId="{DE6D0839-040A-4DA6-94FF-94C226B66A8E}" type="parTrans" cxnId="{95BB5B56-99F5-4340-BA2F-D3350F75CF35}">
      <dgm:prSet/>
      <dgm:spPr/>
      <dgm:t>
        <a:bodyPr/>
        <a:lstStyle/>
        <a:p>
          <a:endParaRPr lang="en-US"/>
        </a:p>
      </dgm:t>
    </dgm:pt>
    <dgm:pt modelId="{7422829F-5500-4038-8E87-109425D1CF79}" type="sibTrans" cxnId="{95BB5B56-99F5-4340-BA2F-D3350F75CF35}">
      <dgm:prSet/>
      <dgm:spPr/>
      <dgm:t>
        <a:bodyPr/>
        <a:lstStyle/>
        <a:p>
          <a:endParaRPr lang="en-US"/>
        </a:p>
      </dgm:t>
    </dgm:pt>
    <dgm:pt modelId="{31C37BA2-AF27-4F07-A736-DA3A61FE61C8}">
      <dgm:prSet/>
      <dgm:spPr/>
      <dgm:t>
        <a:bodyPr/>
        <a:lstStyle/>
        <a:p>
          <a:pPr rtl="0"/>
          <a:r>
            <a:rPr lang="en-US" b="1" dirty="0" smtClean="0"/>
            <a:t>Better Urban Plans </a:t>
          </a:r>
          <a:endParaRPr lang="en-US" b="1" dirty="0"/>
        </a:p>
      </dgm:t>
    </dgm:pt>
    <dgm:pt modelId="{BC3BB913-9A9E-477A-846B-9A64B665638F}" type="parTrans" cxnId="{7D20160B-D7F4-440C-B273-BB83D595313D}">
      <dgm:prSet/>
      <dgm:spPr/>
      <dgm:t>
        <a:bodyPr/>
        <a:lstStyle/>
        <a:p>
          <a:endParaRPr lang="en-US"/>
        </a:p>
      </dgm:t>
    </dgm:pt>
    <dgm:pt modelId="{5359ABD4-DC9F-42CB-BE99-74E148F8B666}" type="sibTrans" cxnId="{7D20160B-D7F4-440C-B273-BB83D595313D}">
      <dgm:prSet/>
      <dgm:spPr/>
      <dgm:t>
        <a:bodyPr/>
        <a:lstStyle/>
        <a:p>
          <a:endParaRPr lang="en-US"/>
        </a:p>
      </dgm:t>
    </dgm:pt>
    <dgm:pt modelId="{C1F208F6-C0F0-4C70-A304-EAEEFB020C98}" type="pres">
      <dgm:prSet presAssocID="{1D7E9507-774E-48F1-B164-CFBA6553D7F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7043CEE-648D-4E45-A8A9-3304D43E94D8}" type="pres">
      <dgm:prSet presAssocID="{1D7E9507-774E-48F1-B164-CFBA6553D7FF}" presName="vNodes" presStyleCnt="0"/>
      <dgm:spPr/>
    </dgm:pt>
    <dgm:pt modelId="{B4A54660-485C-476B-8A0B-99A0BE55622C}" type="pres">
      <dgm:prSet presAssocID="{0B1113FF-6747-4F06-8318-BABFAA6B622B}" presName="node" presStyleLbl="node1" presStyleIdx="0" presStyleCnt="3" custScaleX="278548" custScaleY="2388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3C1816-9DB2-4681-82E3-4C78B41D6778}" type="pres">
      <dgm:prSet presAssocID="{7690B37B-49C8-4891-A87C-4A6B5001831A}" presName="spacerT" presStyleCnt="0"/>
      <dgm:spPr/>
    </dgm:pt>
    <dgm:pt modelId="{85426581-BB86-4520-939C-270A0E9E546C}" type="pres">
      <dgm:prSet presAssocID="{7690B37B-49C8-4891-A87C-4A6B5001831A}" presName="sibTrans" presStyleLbl="sibTrans2D1" presStyleIdx="0" presStyleCnt="2"/>
      <dgm:spPr/>
      <dgm:t>
        <a:bodyPr/>
        <a:lstStyle/>
        <a:p>
          <a:endParaRPr lang="en-US"/>
        </a:p>
      </dgm:t>
    </dgm:pt>
    <dgm:pt modelId="{60F66434-7544-456C-ACFB-16DFB93A933E}" type="pres">
      <dgm:prSet presAssocID="{7690B37B-49C8-4891-A87C-4A6B5001831A}" presName="spacerB" presStyleCnt="0"/>
      <dgm:spPr/>
    </dgm:pt>
    <dgm:pt modelId="{CE6FF9EB-91B8-4B65-B661-BB37B16C7E17}" type="pres">
      <dgm:prSet presAssocID="{64B5B8C3-9AFD-4DAD-BBC4-1DDE90450C55}" presName="node" presStyleLbl="node1" presStyleIdx="1" presStyleCnt="3" custScaleX="294104" custScaleY="2525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FA4D42-58D5-4C9B-9B13-5497EF4AB7DE}" type="pres">
      <dgm:prSet presAssocID="{1D7E9507-774E-48F1-B164-CFBA6553D7FF}" presName="sibTransLast" presStyleLbl="sibTrans2D1" presStyleIdx="1" presStyleCnt="2"/>
      <dgm:spPr/>
      <dgm:t>
        <a:bodyPr/>
        <a:lstStyle/>
        <a:p>
          <a:endParaRPr lang="en-US"/>
        </a:p>
      </dgm:t>
    </dgm:pt>
    <dgm:pt modelId="{07E8ECE6-48A1-4EC5-A05D-EE529EE409F6}" type="pres">
      <dgm:prSet presAssocID="{1D7E9507-774E-48F1-B164-CFBA6553D7FF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B38394BD-C1D2-4660-98FA-2DFFC4428E15}" type="pres">
      <dgm:prSet presAssocID="{1D7E9507-774E-48F1-B164-CFBA6553D7FF}" presName="lastNode" presStyleLbl="node1" presStyleIdx="2" presStyleCnt="3" custScaleX="173386" custScaleY="1752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EE57F0-CCA3-4357-9C30-8C76F3E1D2E1}" type="presOf" srcId="{64B5B8C3-9AFD-4DAD-BBC4-1DDE90450C55}" destId="{CE6FF9EB-91B8-4B65-B661-BB37B16C7E17}" srcOrd="0" destOrd="0" presId="urn:microsoft.com/office/officeart/2005/8/layout/equation2"/>
    <dgm:cxn modelId="{B4FF117C-C103-4582-9F49-4DB1079D2540}" type="presOf" srcId="{0B1113FF-6747-4F06-8318-BABFAA6B622B}" destId="{B4A54660-485C-476B-8A0B-99A0BE55622C}" srcOrd="0" destOrd="0" presId="urn:microsoft.com/office/officeart/2005/8/layout/equation2"/>
    <dgm:cxn modelId="{95BB5B56-99F5-4340-BA2F-D3350F75CF35}" srcId="{1D7E9507-774E-48F1-B164-CFBA6553D7FF}" destId="{64B5B8C3-9AFD-4DAD-BBC4-1DDE90450C55}" srcOrd="1" destOrd="0" parTransId="{DE6D0839-040A-4DA6-94FF-94C226B66A8E}" sibTransId="{7422829F-5500-4038-8E87-109425D1CF79}"/>
    <dgm:cxn modelId="{E41EF36E-A414-4F46-B3DC-2FB53709F0D0}" type="presOf" srcId="{7422829F-5500-4038-8E87-109425D1CF79}" destId="{9CFA4D42-58D5-4C9B-9B13-5497EF4AB7DE}" srcOrd="0" destOrd="0" presId="urn:microsoft.com/office/officeart/2005/8/layout/equation2"/>
    <dgm:cxn modelId="{18B9366B-D81D-4F86-B256-3292F84EFFF1}" type="presOf" srcId="{7422829F-5500-4038-8E87-109425D1CF79}" destId="{07E8ECE6-48A1-4EC5-A05D-EE529EE409F6}" srcOrd="1" destOrd="0" presId="urn:microsoft.com/office/officeart/2005/8/layout/equation2"/>
    <dgm:cxn modelId="{86573AE5-93D7-46E5-9FF9-7A995AD742FB}" type="presOf" srcId="{7690B37B-49C8-4891-A87C-4A6B5001831A}" destId="{85426581-BB86-4520-939C-270A0E9E546C}" srcOrd="0" destOrd="0" presId="urn:microsoft.com/office/officeart/2005/8/layout/equation2"/>
    <dgm:cxn modelId="{564BC933-9336-473C-BF78-8A0B06FDEDB6}" srcId="{1D7E9507-774E-48F1-B164-CFBA6553D7FF}" destId="{0B1113FF-6747-4F06-8318-BABFAA6B622B}" srcOrd="0" destOrd="0" parTransId="{E22DC76B-0CD6-4188-8DCA-024FAC136547}" sibTransId="{7690B37B-49C8-4891-A87C-4A6B5001831A}"/>
    <dgm:cxn modelId="{1034CFC9-1569-4EBE-A90A-1498CE1EFFD6}" type="presOf" srcId="{31C37BA2-AF27-4F07-A736-DA3A61FE61C8}" destId="{B38394BD-C1D2-4660-98FA-2DFFC4428E15}" srcOrd="0" destOrd="0" presId="urn:microsoft.com/office/officeart/2005/8/layout/equation2"/>
    <dgm:cxn modelId="{7D20160B-D7F4-440C-B273-BB83D595313D}" srcId="{1D7E9507-774E-48F1-B164-CFBA6553D7FF}" destId="{31C37BA2-AF27-4F07-A736-DA3A61FE61C8}" srcOrd="2" destOrd="0" parTransId="{BC3BB913-9A9E-477A-846B-9A64B665638F}" sibTransId="{5359ABD4-DC9F-42CB-BE99-74E148F8B666}"/>
    <dgm:cxn modelId="{494BEDC5-244A-4804-8D51-98E2ABCEFF6B}" type="presOf" srcId="{1D7E9507-774E-48F1-B164-CFBA6553D7FF}" destId="{C1F208F6-C0F0-4C70-A304-EAEEFB020C98}" srcOrd="0" destOrd="0" presId="urn:microsoft.com/office/officeart/2005/8/layout/equation2"/>
    <dgm:cxn modelId="{D7B8329E-1123-4505-AB39-AAF7B350EB3A}" type="presParOf" srcId="{C1F208F6-C0F0-4C70-A304-EAEEFB020C98}" destId="{57043CEE-648D-4E45-A8A9-3304D43E94D8}" srcOrd="0" destOrd="0" presId="urn:microsoft.com/office/officeart/2005/8/layout/equation2"/>
    <dgm:cxn modelId="{CE30B05E-8E78-4F17-988D-3E508349C105}" type="presParOf" srcId="{57043CEE-648D-4E45-A8A9-3304D43E94D8}" destId="{B4A54660-485C-476B-8A0B-99A0BE55622C}" srcOrd="0" destOrd="0" presId="urn:microsoft.com/office/officeart/2005/8/layout/equation2"/>
    <dgm:cxn modelId="{140393B1-CACE-4157-8E1C-CBC3A66D1283}" type="presParOf" srcId="{57043CEE-648D-4E45-A8A9-3304D43E94D8}" destId="{4E3C1816-9DB2-4681-82E3-4C78B41D6778}" srcOrd="1" destOrd="0" presId="urn:microsoft.com/office/officeart/2005/8/layout/equation2"/>
    <dgm:cxn modelId="{1B9436ED-693C-430E-B7B7-E3F5BA9A6DA0}" type="presParOf" srcId="{57043CEE-648D-4E45-A8A9-3304D43E94D8}" destId="{85426581-BB86-4520-939C-270A0E9E546C}" srcOrd="2" destOrd="0" presId="urn:microsoft.com/office/officeart/2005/8/layout/equation2"/>
    <dgm:cxn modelId="{214D7060-C72A-48DA-8301-4ED890AD51FE}" type="presParOf" srcId="{57043CEE-648D-4E45-A8A9-3304D43E94D8}" destId="{60F66434-7544-456C-ACFB-16DFB93A933E}" srcOrd="3" destOrd="0" presId="urn:microsoft.com/office/officeart/2005/8/layout/equation2"/>
    <dgm:cxn modelId="{1DB33167-8585-4829-B8CB-967893F54FD9}" type="presParOf" srcId="{57043CEE-648D-4E45-A8A9-3304D43E94D8}" destId="{CE6FF9EB-91B8-4B65-B661-BB37B16C7E17}" srcOrd="4" destOrd="0" presId="urn:microsoft.com/office/officeart/2005/8/layout/equation2"/>
    <dgm:cxn modelId="{9265F610-04BF-4A3C-8AD9-68F7B461A818}" type="presParOf" srcId="{C1F208F6-C0F0-4C70-A304-EAEEFB020C98}" destId="{9CFA4D42-58D5-4C9B-9B13-5497EF4AB7DE}" srcOrd="1" destOrd="0" presId="urn:microsoft.com/office/officeart/2005/8/layout/equation2"/>
    <dgm:cxn modelId="{A687AEFE-7B49-4A77-9DC9-5F03AFA37496}" type="presParOf" srcId="{9CFA4D42-58D5-4C9B-9B13-5497EF4AB7DE}" destId="{07E8ECE6-48A1-4EC5-A05D-EE529EE409F6}" srcOrd="0" destOrd="0" presId="urn:microsoft.com/office/officeart/2005/8/layout/equation2"/>
    <dgm:cxn modelId="{51C88F16-FE85-4D95-BDB0-886AA0434A64}" type="presParOf" srcId="{C1F208F6-C0F0-4C70-A304-EAEEFB020C98}" destId="{B38394BD-C1D2-4660-98FA-2DFFC4428E15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B257480-25C6-43CF-BBE1-E1547516DED8}" type="doc">
      <dgm:prSet loTypeId="urn:microsoft.com/office/officeart/2005/8/layout/chevron2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8E8AEFF-ADE5-41FE-B56B-60BA92F6871C}">
      <dgm:prSet custT="1"/>
      <dgm:spPr/>
      <dgm:t>
        <a:bodyPr/>
        <a:lstStyle/>
        <a:p>
          <a:pPr rtl="0"/>
          <a:r>
            <a:rPr lang="en-US" sz="2200" b="0" dirty="0" smtClean="0"/>
            <a:t>Examples Illustrating How GIS can be </a:t>
          </a:r>
        </a:p>
        <a:p>
          <a:pPr rtl="0"/>
          <a:r>
            <a:rPr lang="en-US" sz="2400" b="1" dirty="0" smtClean="0">
              <a:solidFill>
                <a:srgbClr val="0000FF"/>
              </a:solidFill>
              <a:latin typeface="Engravers MT" pitchFamily="18" charset="0"/>
            </a:rPr>
            <a:t>Applied</a:t>
          </a:r>
          <a:r>
            <a:rPr lang="en-US" sz="2200" b="1" dirty="0" smtClean="0">
              <a:solidFill>
                <a:srgbClr val="0000FF"/>
              </a:solidFill>
              <a:latin typeface="Wide Latin" pitchFamily="18" charset="0"/>
            </a:rPr>
            <a:t> </a:t>
          </a:r>
        </a:p>
        <a:p>
          <a:pPr rtl="0"/>
          <a:r>
            <a:rPr lang="en-US" sz="2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 Urban planning</a:t>
          </a:r>
          <a:endParaRPr lang="en-US" sz="22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B2C1FB4-E61F-45A5-BFD1-6F4CDA20C065}" type="parTrans" cxnId="{0A675E8A-F8CF-4AE6-AAF7-9106C314971E}">
      <dgm:prSet/>
      <dgm:spPr/>
      <dgm:t>
        <a:bodyPr/>
        <a:lstStyle/>
        <a:p>
          <a:endParaRPr lang="en-US"/>
        </a:p>
      </dgm:t>
    </dgm:pt>
    <dgm:pt modelId="{800A02DE-8D19-4927-8D8D-B10C4F0782A2}" type="sibTrans" cxnId="{0A675E8A-F8CF-4AE6-AAF7-9106C314971E}">
      <dgm:prSet/>
      <dgm:spPr/>
      <dgm:t>
        <a:bodyPr/>
        <a:lstStyle/>
        <a:p>
          <a:endParaRPr lang="en-US"/>
        </a:p>
      </dgm:t>
    </dgm:pt>
    <dgm:pt modelId="{AFF5AF57-ECBC-4B85-AB6B-D9B35634E429}" type="pres">
      <dgm:prSet presAssocID="{AB257480-25C6-43CF-BBE1-E1547516DED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0883A4B-0E89-42EF-83DB-2B1890C7E9AF}" type="pres">
      <dgm:prSet presAssocID="{A8E8AEFF-ADE5-41FE-B56B-60BA92F6871C}" presName="composite" presStyleCnt="0"/>
      <dgm:spPr/>
    </dgm:pt>
    <dgm:pt modelId="{E2EA23E5-0FFC-42E2-9711-23AEE0B4650F}" type="pres">
      <dgm:prSet presAssocID="{A8E8AEFF-ADE5-41FE-B56B-60BA92F6871C}" presName="parentText" presStyleLbl="alignNode1" presStyleIdx="0" presStyleCnt="1" custScaleX="216667" custLinFactNeighborY="2483">
        <dgm:presLayoutVars>
          <dgm:chMax val="1"/>
          <dgm:bulletEnabled val="1"/>
        </dgm:presLayoutVars>
      </dgm:prSet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2303399B-FFFB-4653-B64D-15F3DE03021D}" type="pres">
      <dgm:prSet presAssocID="{A8E8AEFF-ADE5-41FE-B56B-60BA92F6871C}" presName="descendantText" presStyleLbl="alignAcc1" presStyleIdx="0" presStyleCnt="1" custScaleX="13726" custLinFactNeighborX="31536" custLinFactNeighborY="3333">
        <dgm:presLayoutVars>
          <dgm:bulletEnabled val="1"/>
        </dgm:presLayoutVars>
      </dgm:prSet>
      <dgm:spPr/>
    </dgm:pt>
  </dgm:ptLst>
  <dgm:cxnLst>
    <dgm:cxn modelId="{D4800ACF-730E-4ECE-B5C4-45C52BBF9CBC}" type="presOf" srcId="{AB257480-25C6-43CF-BBE1-E1547516DED8}" destId="{AFF5AF57-ECBC-4B85-AB6B-D9B35634E429}" srcOrd="0" destOrd="0" presId="urn:microsoft.com/office/officeart/2005/8/layout/chevron2"/>
    <dgm:cxn modelId="{0A675E8A-F8CF-4AE6-AAF7-9106C314971E}" srcId="{AB257480-25C6-43CF-BBE1-E1547516DED8}" destId="{A8E8AEFF-ADE5-41FE-B56B-60BA92F6871C}" srcOrd="0" destOrd="0" parTransId="{AB2C1FB4-E61F-45A5-BFD1-6F4CDA20C065}" sibTransId="{800A02DE-8D19-4927-8D8D-B10C4F0782A2}"/>
    <dgm:cxn modelId="{069E5C92-BE26-43E8-AF09-2DC623DF2771}" type="presOf" srcId="{A8E8AEFF-ADE5-41FE-B56B-60BA92F6871C}" destId="{E2EA23E5-0FFC-42E2-9711-23AEE0B4650F}" srcOrd="0" destOrd="0" presId="urn:microsoft.com/office/officeart/2005/8/layout/chevron2"/>
    <dgm:cxn modelId="{3B5B5A1C-F958-45EF-ABEA-70CB2F24C8AA}" type="presParOf" srcId="{AFF5AF57-ECBC-4B85-AB6B-D9B35634E429}" destId="{30883A4B-0E89-42EF-83DB-2B1890C7E9AF}" srcOrd="0" destOrd="0" presId="urn:microsoft.com/office/officeart/2005/8/layout/chevron2"/>
    <dgm:cxn modelId="{9E125582-811B-4566-97A9-8B3DA6CE589A}" type="presParOf" srcId="{30883A4B-0E89-42EF-83DB-2B1890C7E9AF}" destId="{E2EA23E5-0FFC-42E2-9711-23AEE0B4650F}" srcOrd="0" destOrd="0" presId="urn:microsoft.com/office/officeart/2005/8/layout/chevron2"/>
    <dgm:cxn modelId="{129647B6-4048-491E-91D4-2F5896B41715}" type="presParOf" srcId="{30883A4B-0E89-42EF-83DB-2B1890C7E9AF}" destId="{2303399B-FFFB-4653-B64D-15F3DE03021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56B470-926C-4506-A8A6-E403FA82AB2A}">
      <dsp:nvSpPr>
        <dsp:cNvPr id="0" name=""/>
        <dsp:cNvSpPr/>
      </dsp:nvSpPr>
      <dsp:spPr>
        <a:xfrm>
          <a:off x="0" y="0"/>
          <a:ext cx="2590800" cy="2590800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kern="1200" dirty="0" smtClean="0">
              <a:solidFill>
                <a:srgbClr val="FF0000"/>
              </a:solidFill>
            </a:rPr>
            <a:t>for better Urban futures</a:t>
          </a:r>
          <a:endParaRPr lang="en-US" sz="3400" b="1" kern="1200" dirty="0">
            <a:solidFill>
              <a:srgbClr val="FF0000"/>
            </a:solidFill>
          </a:endParaRPr>
        </a:p>
      </dsp:txBody>
      <dsp:txXfrm>
        <a:off x="379414" y="379414"/>
        <a:ext cx="1831972" cy="183197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4957E8-248F-4AD1-9DB1-4C41964B3B06}">
      <dsp:nvSpPr>
        <dsp:cNvPr id="0" name=""/>
        <dsp:cNvSpPr/>
      </dsp:nvSpPr>
      <dsp:spPr>
        <a:xfrm>
          <a:off x="0" y="197425"/>
          <a:ext cx="5476178" cy="2190471"/>
        </a:xfrm>
        <a:prstGeom prst="leftRightRibbon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923BC57-7D5C-4558-867D-5F191F80E259}">
      <dsp:nvSpPr>
        <dsp:cNvPr id="0" name=""/>
        <dsp:cNvSpPr/>
      </dsp:nvSpPr>
      <dsp:spPr>
        <a:xfrm>
          <a:off x="657141" y="580758"/>
          <a:ext cx="1807138" cy="1073330"/>
        </a:xfrm>
        <a:prstGeom prst="rect">
          <a:avLst/>
        </a:prstGeom>
        <a:noFill/>
        <a:ln w="38100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103124" rIns="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 smtClean="0"/>
            <a:t>Investing in </a:t>
          </a:r>
          <a:endParaRPr lang="en-US" sz="2900" b="1" kern="1200" dirty="0"/>
        </a:p>
      </dsp:txBody>
      <dsp:txXfrm>
        <a:off x="657141" y="580758"/>
        <a:ext cx="1807138" cy="1073330"/>
      </dsp:txXfrm>
    </dsp:sp>
    <dsp:sp modelId="{656E9D20-5028-4911-82F9-73DCCDA373D1}">
      <dsp:nvSpPr>
        <dsp:cNvPr id="0" name=""/>
        <dsp:cNvSpPr/>
      </dsp:nvSpPr>
      <dsp:spPr>
        <a:xfrm>
          <a:off x="2738089" y="931233"/>
          <a:ext cx="2135709" cy="1073330"/>
        </a:xfrm>
        <a:prstGeom prst="rect">
          <a:avLst/>
        </a:prstGeom>
        <a:noFill/>
        <a:ln w="38100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103124" rIns="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 smtClean="0"/>
            <a:t>GIS TECHNOLOGY </a:t>
          </a:r>
          <a:endParaRPr lang="en-US" sz="2900" kern="1200" dirty="0"/>
        </a:p>
      </dsp:txBody>
      <dsp:txXfrm>
        <a:off x="2738089" y="931233"/>
        <a:ext cx="2135709" cy="10733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BC864F-E4C2-4C1A-824A-7ED6EF1157BF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C4802F-67FD-4F4A-A7FD-2583C1A3CD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003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4802F-67FD-4F4A-A7FD-2583C1A3CDF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415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2004:  US Secretary of Labor identifies </a:t>
            </a:r>
            <a:r>
              <a:rPr lang="en-US" b="1" u="sng" dirty="0" smtClean="0"/>
              <a:t>geospatial technology </a:t>
            </a:r>
            <a:r>
              <a:rPr lang="en-US" dirty="0" smtClean="0"/>
              <a:t>as one of the 3 most important evolving fields.</a:t>
            </a:r>
          </a:p>
          <a:p>
            <a:endParaRPr lang="en-US" dirty="0" smtClean="0"/>
          </a:p>
          <a:p>
            <a:r>
              <a:rPr lang="en-US" dirty="0" smtClean="0"/>
              <a:t>Over 7,000 Universities Worldwide teach GIS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4802F-67FD-4F4A-A7FD-2583C1A3CDF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91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- GPS is </a:t>
            </a:r>
            <a:r>
              <a:rPr lang="en-US" sz="2400" dirty="0" smtClean="0"/>
              <a:t>a system of earth-orbiting satellites which can provide precise Location on the earth’s surface (in lat/long coordinates or equiv.)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Rs is </a:t>
            </a:r>
            <a:r>
              <a:rPr lang="en-US" sz="2400" dirty="0" smtClean="0"/>
              <a:t>use of satellites or aircraft to capture information about the earth’s surface</a:t>
            </a:r>
          </a:p>
          <a:p>
            <a:r>
              <a:rPr lang="en-US" dirty="0" smtClean="0"/>
              <a:t>GIS is s</a:t>
            </a:r>
            <a:r>
              <a:rPr lang="en-US" sz="1200" dirty="0" smtClean="0"/>
              <a:t>oftware systems with capability for input, storage, manipulation/analysis and output/display of geographic (spatial) information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4802F-67FD-4F4A-A7FD-2583C1A3CDF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5812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4802F-67FD-4F4A-A7FD-2583C1A3CDF9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876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Mathenge Mwehe   mathengemwehe@gmail.com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BF70-D3F9-4A68-AD97-E23AF6A9F2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Mathenge Mwehe   mathengemwehe@gmail.com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BF70-D3F9-4A68-AD97-E23AF6A9F2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Mathenge Mwehe   mathengemwehe@gmail.com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BF70-D3F9-4A68-AD97-E23AF6A9F2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Mathenge Mwehe   mathengemwehe@gmail.com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BF70-D3F9-4A68-AD97-E23AF6A9F2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Mathenge Mwehe   mathengemwehe@gmail.com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BF70-D3F9-4A68-AD97-E23AF6A9F2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Mathenge Mwehe   mathengemwehe@gmail.com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BF70-D3F9-4A68-AD97-E23AF6A9F2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Mathenge Mwehe   mathengemwehe@gmail.com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BF70-D3F9-4A68-AD97-E23AF6A9F2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Mathenge Mwehe   mathengemwehe@gmail.com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BF70-D3F9-4A68-AD97-E23AF6A9F2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Mathenge Mwehe   mathengemwehe@gmail.com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BF70-D3F9-4A68-AD97-E23AF6A9F2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Mathenge Mwehe   mathengemwehe@gmail.com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BF70-D3F9-4A68-AD97-E23AF6A9F2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Mathenge Mwehe   mathengemwehe@gmail.com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BF70-D3F9-4A68-AD97-E23AF6A9F2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Mathenge Mwehe   mathengemwehe@gmail.com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7BF70-D3F9-4A68-AD97-E23AF6A9F2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9.xml"/><Relationship Id="rId13" Type="http://schemas.openxmlformats.org/officeDocument/2006/relationships/diagramData" Target="../diagrams/data10.xml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12" Type="http://schemas.microsoft.com/office/2007/relationships/diagramDrawing" Target="../diagrams/drawing9.xml"/><Relationship Id="rId17" Type="http://schemas.microsoft.com/office/2007/relationships/diagramDrawing" Target="../diagrams/drawing10.xml"/><Relationship Id="rId2" Type="http://schemas.openxmlformats.org/officeDocument/2006/relationships/image" Target="../media/image25.png"/><Relationship Id="rId16" Type="http://schemas.openxmlformats.org/officeDocument/2006/relationships/diagramColors" Target="../diagrams/colors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11" Type="http://schemas.openxmlformats.org/officeDocument/2006/relationships/diagramColors" Target="../diagrams/colors9.xml"/><Relationship Id="rId5" Type="http://schemas.openxmlformats.org/officeDocument/2006/relationships/diagramQuickStyle" Target="../diagrams/quickStyle8.xml"/><Relationship Id="rId15" Type="http://schemas.openxmlformats.org/officeDocument/2006/relationships/diagramQuickStyle" Target="../diagrams/quickStyle10.xml"/><Relationship Id="rId10" Type="http://schemas.openxmlformats.org/officeDocument/2006/relationships/diagramQuickStyle" Target="../diagrams/quickStyle9.xml"/><Relationship Id="rId4" Type="http://schemas.openxmlformats.org/officeDocument/2006/relationships/diagramLayout" Target="../diagrams/layout8.xml"/><Relationship Id="rId9" Type="http://schemas.openxmlformats.org/officeDocument/2006/relationships/diagramLayout" Target="../diagrams/layout9.xml"/><Relationship Id="rId14" Type="http://schemas.openxmlformats.org/officeDocument/2006/relationships/diagramLayout" Target="../diagrams/layout10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1.xml"/><Relationship Id="rId3" Type="http://schemas.openxmlformats.org/officeDocument/2006/relationships/image" Target="../media/image27.png"/><Relationship Id="rId7" Type="http://schemas.openxmlformats.org/officeDocument/2006/relationships/diagramLayout" Target="../diagrams/layout11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1.xml"/><Relationship Id="rId5" Type="http://schemas.openxmlformats.org/officeDocument/2006/relationships/image" Target="../media/image29.jpeg"/><Relationship Id="rId10" Type="http://schemas.microsoft.com/office/2007/relationships/diagramDrawing" Target="../diagrams/drawing11.xml"/><Relationship Id="rId4" Type="http://schemas.openxmlformats.org/officeDocument/2006/relationships/image" Target="../media/image28.png"/><Relationship Id="rId9" Type="http://schemas.openxmlformats.org/officeDocument/2006/relationships/diagramColors" Target="../diagrams/colors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30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tc.nl/library/papers_2011/msc/upm/mathenge.pdf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38.jpe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39.jpe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diagramLayout" Target="../diagrams/layout15.xml"/><Relationship Id="rId7" Type="http://schemas.openxmlformats.org/officeDocument/2006/relationships/image" Target="../media/image40.jpe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13" Type="http://schemas.microsoft.com/office/2007/relationships/diagramDrawing" Target="../diagrams/drawing17.xml"/><Relationship Id="rId18" Type="http://schemas.microsoft.com/office/2007/relationships/diagramDrawing" Target="../diagrams/drawing18.xml"/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12" Type="http://schemas.openxmlformats.org/officeDocument/2006/relationships/diagramColors" Target="../diagrams/colors17.xml"/><Relationship Id="rId17" Type="http://schemas.openxmlformats.org/officeDocument/2006/relationships/diagramColors" Target="../diagrams/colors18.xml"/><Relationship Id="rId2" Type="http://schemas.openxmlformats.org/officeDocument/2006/relationships/notesSlide" Target="../notesSlides/notesSlide4.xml"/><Relationship Id="rId16" Type="http://schemas.openxmlformats.org/officeDocument/2006/relationships/diagramQuickStyle" Target="../diagrams/quickStyl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11" Type="http://schemas.openxmlformats.org/officeDocument/2006/relationships/diagramQuickStyle" Target="../diagrams/quickStyle17.xml"/><Relationship Id="rId5" Type="http://schemas.openxmlformats.org/officeDocument/2006/relationships/diagramQuickStyle" Target="../diagrams/quickStyle16.xml"/><Relationship Id="rId15" Type="http://schemas.openxmlformats.org/officeDocument/2006/relationships/diagramLayout" Target="../diagrams/layout18.xml"/><Relationship Id="rId10" Type="http://schemas.openxmlformats.org/officeDocument/2006/relationships/diagramLayout" Target="../diagrams/layout17.xml"/><Relationship Id="rId4" Type="http://schemas.openxmlformats.org/officeDocument/2006/relationships/diagramLayout" Target="../diagrams/layout16.xml"/><Relationship Id="rId9" Type="http://schemas.openxmlformats.org/officeDocument/2006/relationships/diagramData" Target="../diagrams/data17.xml"/><Relationship Id="rId14" Type="http://schemas.openxmlformats.org/officeDocument/2006/relationships/diagramData" Target="../diagrams/data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mathengemwehe@gmail.com" TargetMode="External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mathenge24118@itc.nl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3" Type="http://schemas.openxmlformats.org/officeDocument/2006/relationships/image" Target="../media/image7.png"/><Relationship Id="rId7" Type="http://schemas.openxmlformats.org/officeDocument/2006/relationships/diagramLayout" Target="../diagrams/layout5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5.xml"/><Relationship Id="rId5" Type="http://schemas.openxmlformats.org/officeDocument/2006/relationships/image" Target="../media/image9.png"/><Relationship Id="rId10" Type="http://schemas.microsoft.com/office/2007/relationships/diagramDrawing" Target="../diagrams/drawing5.xml"/><Relationship Id="rId4" Type="http://schemas.openxmlformats.org/officeDocument/2006/relationships/image" Target="../media/image8.png"/><Relationship Id="rId9" Type="http://schemas.openxmlformats.org/officeDocument/2006/relationships/diagramColors" Target="../diagrams/colors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image" Target="../media/image16.wmf"/><Relationship Id="rId3" Type="http://schemas.openxmlformats.org/officeDocument/2006/relationships/diagramLayout" Target="../diagrams/layout6.xml"/><Relationship Id="rId7" Type="http://schemas.openxmlformats.org/officeDocument/2006/relationships/image" Target="../media/image10.wmf"/><Relationship Id="rId12" Type="http://schemas.openxmlformats.org/officeDocument/2006/relationships/image" Target="../media/image15.wmf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openxmlformats.org/officeDocument/2006/relationships/image" Target="../media/image14.wmf"/><Relationship Id="rId5" Type="http://schemas.openxmlformats.org/officeDocument/2006/relationships/diagramColors" Target="../diagrams/colors6.xml"/><Relationship Id="rId10" Type="http://schemas.openxmlformats.org/officeDocument/2006/relationships/image" Target="../media/image13.wmf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1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arth.google.com/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7010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D:\ACADEMIA\WORLD MAPS\PowerPoint-World-Map 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20"/>
          <a:stretch>
            <a:fillRect/>
          </a:stretch>
        </p:blipFill>
        <p:spPr bwMode="auto">
          <a:xfrm>
            <a:off x="0" y="152400"/>
            <a:ext cx="9144000" cy="495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2" name="Diagram 11"/>
          <p:cNvGraphicFramePr/>
          <p:nvPr/>
        </p:nvGraphicFramePr>
        <p:xfrm>
          <a:off x="6553200" y="1828800"/>
          <a:ext cx="2590800" cy="266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0" name="Diagram 9"/>
          <p:cNvGraphicFramePr/>
          <p:nvPr/>
        </p:nvGraphicFramePr>
        <p:xfrm>
          <a:off x="1600200" y="609600"/>
          <a:ext cx="5476178" cy="25853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5" name="Picture 9" descr="pgis tools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4953000"/>
            <a:ext cx="9144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 Diagonal Corner Rectangle 8"/>
          <p:cNvSpPr/>
          <p:nvPr/>
        </p:nvSpPr>
        <p:spPr>
          <a:xfrm>
            <a:off x="19878" y="4992714"/>
            <a:ext cx="2875722" cy="1225868"/>
          </a:xfrm>
          <a:prstGeom prst="round2Diag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Prepared by:</a:t>
            </a:r>
          </a:p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Mathenge Mwehe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GIS Expert/Urban Planner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Lecturer at Maseno University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76200" y="6248400"/>
            <a:ext cx="2819400" cy="611832"/>
            <a:chOff x="76200" y="6248400"/>
            <a:chExt cx="2819400" cy="611832"/>
          </a:xfrm>
        </p:grpSpPr>
        <p:sp>
          <p:nvSpPr>
            <p:cNvPr id="11" name="TextBox 10"/>
            <p:cNvSpPr txBox="1"/>
            <p:nvPr/>
          </p:nvSpPr>
          <p:spPr>
            <a:xfrm>
              <a:off x="76200" y="6248400"/>
              <a:ext cx="2819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u="sng" spc="300" dirty="0" smtClean="0">
                  <a:solidFill>
                    <a:srgbClr val="7030A0"/>
                  </a:solidFill>
                </a:rPr>
                <a:t>Geo-Spatial Africa Ltd.</a:t>
              </a:r>
            </a:p>
            <a:p>
              <a:r>
                <a:rPr lang="en-US" sz="900" b="1" i="1" dirty="0" smtClean="0">
                  <a:latin typeface="Bodoni MT" pitchFamily="18" charset="0"/>
                </a:rPr>
                <a:t>Providing GIS Consultancy, &amp; Capacity building</a:t>
              </a:r>
              <a:endParaRPr lang="en-US" sz="900" b="1" i="1" dirty="0">
                <a:latin typeface="Bodoni MT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6200" y="6629400"/>
              <a:ext cx="2362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Mathenge Mwehe, (CEO)</a:t>
              </a:r>
              <a:endParaRPr lang="en-US" sz="900" b="1" dirty="0"/>
            </a:p>
          </p:txBody>
        </p:sp>
      </p:grp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228600"/>
            <a:ext cx="8839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GIS enable urban planners to make a </a:t>
            </a:r>
            <a:r>
              <a:rPr lang="en-US" sz="2800" b="1" u="sng" dirty="0" smtClean="0">
                <a:solidFill>
                  <a:srgbClr val="0000FF"/>
                </a:solidFill>
              </a:rPr>
              <a:t>3D visualization </a:t>
            </a:r>
            <a:r>
              <a:rPr lang="en-US" sz="2800" b="1" u="sng" dirty="0" smtClean="0"/>
              <a:t>of </a:t>
            </a:r>
            <a:r>
              <a:rPr lang="en-US" sz="2800" dirty="0" smtClean="0"/>
              <a:t>urban space </a:t>
            </a:r>
            <a:r>
              <a:rPr lang="en-US" sz="2800" b="1" u="sng" dirty="0" smtClean="0">
                <a:solidFill>
                  <a:srgbClr val="0000FF"/>
                </a:solidFill>
              </a:rPr>
              <a:t>for better conception </a:t>
            </a:r>
            <a:r>
              <a:rPr lang="en-US" sz="2800" dirty="0" smtClean="0"/>
              <a:t>for planning purposes</a:t>
            </a:r>
            <a:endParaRPr lang="en-US" sz="2800" dirty="0"/>
          </a:p>
        </p:txBody>
      </p:sp>
      <p:pic>
        <p:nvPicPr>
          <p:cNvPr id="3" name="Picture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143000"/>
            <a:ext cx="8839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791200" y="6172200"/>
            <a:ext cx="32004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From Google Earth technology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219200" y="1676400"/>
            <a:ext cx="647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60000" endA="900" endPos="60000" dist="29997" dir="5400000" sy="-100000" algn="bl" rotWithShape="0"/>
                </a:effectLst>
                <a:latin typeface="Arial Black" pitchFamily="34" charset="0"/>
              </a:rPr>
              <a:t>3D view of Homa Bay town</a:t>
            </a:r>
            <a:endParaRPr lang="en-US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  <a:reflection blurRad="6350" stA="60000" endA="900" endPos="60000" dist="29997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1066800" y="6492875"/>
            <a:ext cx="2895600" cy="365125"/>
          </a:xfrm>
        </p:spPr>
        <p:txBody>
          <a:bodyPr/>
          <a:lstStyle/>
          <a:p>
            <a:r>
              <a:rPr lang="en-US" dirty="0" smtClean="0"/>
              <a:t>Mathenge Mwehe   mathengemwehe@gmail.com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8305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228600"/>
            <a:ext cx="8382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dk1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An aerial view of urban development of </a:t>
            </a:r>
          </a:p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rgbClr val="0000FF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Homa Bay town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43600" y="4800600"/>
            <a:ext cx="2971800" cy="1785104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</a:rPr>
              <a:t>Geo-Modeling</a:t>
            </a:r>
            <a:r>
              <a:rPr lang="en-US" sz="2200" b="1" dirty="0" smtClean="0">
                <a:solidFill>
                  <a:schemeClr val="tx1"/>
                </a:solidFill>
              </a:rPr>
              <a:t> of Urban space helps planners to understand complex urban relationship in GIS</a:t>
            </a:r>
            <a:endParaRPr lang="en-US" sz="22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7924800" y="6172200"/>
          <a:ext cx="16002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Mathenge Mwehe   mathengemwehe@gmail.com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12188">
            <a:off x="4196249" y="2878970"/>
            <a:ext cx="4929187" cy="32970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aphicFrame>
        <p:nvGraphicFramePr>
          <p:cNvPr id="4" name="Diagram 3"/>
          <p:cNvGraphicFramePr/>
          <p:nvPr/>
        </p:nvGraphicFramePr>
        <p:xfrm>
          <a:off x="-762000" y="3505200"/>
          <a:ext cx="59436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838200" y="685800"/>
          <a:ext cx="45720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TextBox 7"/>
          <p:cNvSpPr txBox="1"/>
          <p:nvPr/>
        </p:nvSpPr>
        <p:spPr>
          <a:xfrm rot="20455532">
            <a:off x="6531756" y="2964695"/>
            <a:ext cx="21212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Homa Bay town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9" name="Diagram 8"/>
          <p:cNvGraphicFramePr/>
          <p:nvPr/>
        </p:nvGraphicFramePr>
        <p:xfrm>
          <a:off x="7924800" y="6172200"/>
          <a:ext cx="16002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286000" y="0"/>
            <a:ext cx="5791200" cy="646331"/>
          </a:xfrm>
          <a:prstGeom prst="rect">
            <a:avLst/>
          </a:prstGeom>
          <a:noFill/>
          <a:effectLst>
            <a:softEdge rad="317500"/>
          </a:effectLst>
        </p:spPr>
        <p:txBody>
          <a:bodyPr wrap="square" rtlCol="0">
            <a:spAutoFit/>
          </a:bodyPr>
          <a:lstStyle/>
          <a:p>
            <a:r>
              <a:rPr lang="en-US" sz="3600" b="1" u="sng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GIS  Application Areas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05400" y="1455003"/>
            <a:ext cx="322024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GIS has thousands of </a:t>
            </a:r>
          </a:p>
          <a:p>
            <a:r>
              <a:rPr lang="en-US" sz="2400" b="1" dirty="0" smtClean="0"/>
              <a:t>Real-world Applications</a:t>
            </a:r>
            <a:endParaRPr lang="en-US" sz="2400" b="1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1905000" y="6492875"/>
            <a:ext cx="2895600" cy="365125"/>
          </a:xfrm>
        </p:spPr>
        <p:txBody>
          <a:bodyPr/>
          <a:lstStyle/>
          <a:p>
            <a:r>
              <a:rPr lang="en-US" dirty="0" smtClean="0"/>
              <a:t>Mathenge Mwehe   mathengemwehe@gmail.com</a:t>
            </a:r>
            <a:endParaRPr lang="en-US" dirty="0"/>
          </a:p>
        </p:txBody>
      </p:sp>
      <p:sp>
        <p:nvSpPr>
          <p:cNvPr id="15" name="Isosceles Triangle 14"/>
          <p:cNvSpPr/>
          <p:nvPr/>
        </p:nvSpPr>
        <p:spPr>
          <a:xfrm rot="5400000">
            <a:off x="3757409" y="1607247"/>
            <a:ext cx="2260558" cy="587823"/>
          </a:xfrm>
          <a:prstGeom prst="triangle">
            <a:avLst>
              <a:gd name="adj" fmla="val 5043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-381000" y="0"/>
            <a:ext cx="9525000" cy="7010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0" y="0"/>
            <a:ext cx="50292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l">
              <a:spcBef>
                <a:spcPct val="50000"/>
              </a:spcBef>
            </a:pPr>
            <a:r>
              <a:rPr lang="en-US" sz="2500" b="1" dirty="0" smtClean="0">
                <a:solidFill>
                  <a:srgbClr val="FF0000"/>
                </a:solidFill>
              </a:rPr>
              <a:t>Poverty Mapping </a:t>
            </a:r>
            <a:r>
              <a:rPr lang="en-US" sz="2500" dirty="0" smtClean="0"/>
              <a:t>(using Population Census Data  in GIS)</a:t>
            </a:r>
            <a:endParaRPr lang="en-US" sz="2500" dirty="0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838200"/>
            <a:ext cx="4189413" cy="2798616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627062"/>
            <a:ext cx="3810000" cy="2801938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362200" y="914400"/>
            <a:ext cx="1981200" cy="527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dirty="0"/>
              <a:t>Define and visualize poverty Indicators</a:t>
            </a:r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4343400" y="1828800"/>
            <a:ext cx="1447800" cy="1066800"/>
          </a:xfrm>
          <a:prstGeom prst="rightArrow">
            <a:avLst>
              <a:gd name="adj1" fmla="val 50000"/>
              <a:gd name="adj2" fmla="val 52778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dirty="0"/>
              <a:t>Set thresholds</a:t>
            </a:r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3276600" y="1371600"/>
            <a:ext cx="0" cy="2286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6477000" y="685800"/>
            <a:ext cx="1600200" cy="346075"/>
          </a:xfrm>
          <a:prstGeom prst="rect">
            <a:avLst/>
          </a:prstGeom>
          <a:solidFill>
            <a:srgbClr val="FFFF00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dirty="0"/>
              <a:t>Extract layers</a:t>
            </a:r>
          </a:p>
        </p:txBody>
      </p:sp>
      <p:pic>
        <p:nvPicPr>
          <p:cNvPr id="17" name="Picture 1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1" y="3657600"/>
            <a:ext cx="4038600" cy="32004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9" name="Line 19"/>
          <p:cNvSpPr>
            <a:spLocks noChangeShapeType="1"/>
          </p:cNvSpPr>
          <p:nvPr/>
        </p:nvSpPr>
        <p:spPr bwMode="auto">
          <a:xfrm>
            <a:off x="7239000" y="4267200"/>
            <a:ext cx="0" cy="228600"/>
          </a:xfrm>
          <a:prstGeom prst="line">
            <a:avLst/>
          </a:prstGeom>
          <a:noFill/>
          <a:ln w="5715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>
            <a:off x="7239000" y="4800600"/>
            <a:ext cx="0" cy="228600"/>
          </a:xfrm>
          <a:prstGeom prst="line">
            <a:avLst/>
          </a:prstGeom>
          <a:noFill/>
          <a:ln w="5715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2" name="Group 22"/>
          <p:cNvGrpSpPr>
            <a:grpSpLocks/>
          </p:cNvGrpSpPr>
          <p:nvPr/>
        </p:nvGrpSpPr>
        <p:grpSpPr bwMode="auto">
          <a:xfrm>
            <a:off x="5334000" y="5105400"/>
            <a:ext cx="838200" cy="381000"/>
            <a:chOff x="3024" y="3024"/>
            <a:chExt cx="864" cy="432"/>
          </a:xfrm>
        </p:grpSpPr>
        <p:sp>
          <p:nvSpPr>
            <p:cNvPr id="23" name="Line 23"/>
            <p:cNvSpPr>
              <a:spLocks noChangeShapeType="1"/>
            </p:cNvSpPr>
            <p:nvPr/>
          </p:nvSpPr>
          <p:spPr bwMode="auto">
            <a:xfrm>
              <a:off x="3024" y="3456"/>
              <a:ext cx="864" cy="0"/>
            </a:xfrm>
            <a:prstGeom prst="line">
              <a:avLst/>
            </a:prstGeom>
            <a:noFill/>
            <a:ln w="31750">
              <a:solidFill>
                <a:schemeClr val="bg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24"/>
            <p:cNvSpPr>
              <a:spLocks noChangeShapeType="1"/>
            </p:cNvSpPr>
            <p:nvPr/>
          </p:nvSpPr>
          <p:spPr bwMode="auto">
            <a:xfrm flipV="1">
              <a:off x="3024" y="3024"/>
              <a:ext cx="0" cy="432"/>
            </a:xfrm>
            <a:prstGeom prst="line">
              <a:avLst/>
            </a:prstGeom>
            <a:noFill/>
            <a:ln w="3175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5" name="Picture 25" descr="multiple deprivation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33800"/>
            <a:ext cx="4724400" cy="3164530"/>
          </a:xfrm>
          <a:prstGeom prst="rect">
            <a:avLst/>
          </a:prstGeom>
          <a:noFill/>
        </p:spPr>
      </p:pic>
      <p:sp>
        <p:nvSpPr>
          <p:cNvPr id="26" name="AutoShape 26"/>
          <p:cNvSpPr>
            <a:spLocks noChangeArrowheads="1"/>
          </p:cNvSpPr>
          <p:nvPr/>
        </p:nvSpPr>
        <p:spPr bwMode="auto">
          <a:xfrm>
            <a:off x="4191000" y="5334000"/>
            <a:ext cx="1828800" cy="914400"/>
          </a:xfrm>
          <a:prstGeom prst="leftArrow">
            <a:avLst>
              <a:gd name="adj1" fmla="val 50000"/>
              <a:gd name="adj2" fmla="val 8571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dirty="0"/>
              <a:t>Visualize results</a:t>
            </a:r>
          </a:p>
        </p:txBody>
      </p:sp>
      <p:sp>
        <p:nvSpPr>
          <p:cNvPr id="27" name="Text Box 27"/>
          <p:cNvSpPr txBox="1">
            <a:spLocks noChangeArrowheads="1"/>
          </p:cNvSpPr>
          <p:nvPr/>
        </p:nvSpPr>
        <p:spPr bwMode="auto">
          <a:xfrm>
            <a:off x="6248400" y="3660775"/>
            <a:ext cx="1981200" cy="835025"/>
          </a:xfrm>
          <a:prstGeom prst="rect">
            <a:avLst/>
          </a:prstGeom>
          <a:solidFill>
            <a:srgbClr val="FFFF00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/>
              <a:t>“Highest poverty” ward </a:t>
            </a:r>
            <a:r>
              <a:rPr lang="en-US" sz="1600" b="1">
                <a:solidFill>
                  <a:srgbClr val="0000FF"/>
                </a:solidFill>
              </a:rPr>
              <a:t>layers</a:t>
            </a:r>
            <a:r>
              <a:rPr lang="en-US" sz="1600"/>
              <a:t> in each indicators </a:t>
            </a:r>
          </a:p>
        </p:txBody>
      </p:sp>
      <p:sp>
        <p:nvSpPr>
          <p:cNvPr id="28" name="Text Box 28"/>
          <p:cNvSpPr txBox="1">
            <a:spLocks noChangeArrowheads="1"/>
          </p:cNvSpPr>
          <p:nvPr/>
        </p:nvSpPr>
        <p:spPr bwMode="auto">
          <a:xfrm>
            <a:off x="1828800" y="33528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 dirty="0">
                <a:solidFill>
                  <a:srgbClr val="0000FF"/>
                </a:solidFill>
              </a:rPr>
              <a:t>Step 1</a:t>
            </a:r>
          </a:p>
        </p:txBody>
      </p:sp>
      <p:sp>
        <p:nvSpPr>
          <p:cNvPr id="29" name="Text Box 29"/>
          <p:cNvSpPr txBox="1">
            <a:spLocks noChangeArrowheads="1"/>
          </p:cNvSpPr>
          <p:nvPr/>
        </p:nvSpPr>
        <p:spPr bwMode="auto">
          <a:xfrm>
            <a:off x="6553200" y="63246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 dirty="0">
                <a:solidFill>
                  <a:srgbClr val="0000FF"/>
                </a:solidFill>
              </a:rPr>
              <a:t>Step 3</a:t>
            </a:r>
          </a:p>
        </p:txBody>
      </p:sp>
      <p:sp>
        <p:nvSpPr>
          <p:cNvPr id="30" name="Text Box 30"/>
          <p:cNvSpPr txBox="1">
            <a:spLocks noChangeArrowheads="1"/>
          </p:cNvSpPr>
          <p:nvPr/>
        </p:nvSpPr>
        <p:spPr bwMode="auto">
          <a:xfrm>
            <a:off x="6858000" y="25908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 dirty="0">
                <a:solidFill>
                  <a:srgbClr val="0000FF"/>
                </a:solidFill>
              </a:rPr>
              <a:t>Step 2</a:t>
            </a:r>
          </a:p>
        </p:txBody>
      </p:sp>
      <p:sp>
        <p:nvSpPr>
          <p:cNvPr id="31" name="Text Box 31"/>
          <p:cNvSpPr txBox="1">
            <a:spLocks noChangeArrowheads="1"/>
          </p:cNvSpPr>
          <p:nvPr/>
        </p:nvSpPr>
        <p:spPr bwMode="auto">
          <a:xfrm>
            <a:off x="1905000" y="3810000"/>
            <a:ext cx="990600" cy="3048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/>
              <a:t>Results</a:t>
            </a:r>
          </a:p>
        </p:txBody>
      </p:sp>
      <p:sp>
        <p:nvSpPr>
          <p:cNvPr id="32" name="Text Box 32"/>
          <p:cNvSpPr txBox="1">
            <a:spLocks noChangeArrowheads="1"/>
          </p:cNvSpPr>
          <p:nvPr/>
        </p:nvSpPr>
        <p:spPr bwMode="auto">
          <a:xfrm>
            <a:off x="3352800" y="63246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 dirty="0">
                <a:solidFill>
                  <a:srgbClr val="0000FF"/>
                </a:solidFill>
              </a:rPr>
              <a:t>Step 4</a:t>
            </a:r>
          </a:p>
        </p:txBody>
      </p:sp>
      <p:graphicFrame>
        <p:nvGraphicFramePr>
          <p:cNvPr id="34" name="Diagram 33"/>
          <p:cNvGraphicFramePr/>
          <p:nvPr/>
        </p:nvGraphicFramePr>
        <p:xfrm>
          <a:off x="7924800" y="6172200"/>
          <a:ext cx="16002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35" name="AutoShape 11"/>
          <p:cNvSpPr>
            <a:spLocks noChangeArrowheads="1"/>
          </p:cNvSpPr>
          <p:nvPr/>
        </p:nvSpPr>
        <p:spPr bwMode="auto">
          <a:xfrm>
            <a:off x="-228600" y="1600200"/>
            <a:ext cx="1447800" cy="990600"/>
          </a:xfrm>
          <a:prstGeom prst="rightArrow">
            <a:avLst>
              <a:gd name="adj1" fmla="val 50000"/>
              <a:gd name="adj2" fmla="val 52778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dirty="0" smtClean="0"/>
              <a:t>Census data</a:t>
            </a:r>
          </a:p>
        </p:txBody>
      </p:sp>
      <p:sp>
        <p:nvSpPr>
          <p:cNvPr id="36" name="Date Placeholder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6629400" y="6492875"/>
            <a:ext cx="2895600" cy="365125"/>
          </a:xfrm>
        </p:spPr>
        <p:txBody>
          <a:bodyPr/>
          <a:lstStyle/>
          <a:p>
            <a:r>
              <a:rPr lang="en-US" dirty="0" smtClean="0"/>
              <a:t>Mathenge Mwehe   mathengemwehe@gmail.com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-228600" y="-152400"/>
            <a:ext cx="9525000" cy="7010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895600" y="3733800"/>
            <a:ext cx="289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urban poverty analysis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52400" y="0"/>
            <a:ext cx="8991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How can we identify  and map </a:t>
            </a:r>
            <a:r>
              <a:rPr lang="en-US" sz="2800" b="1" u="sng" dirty="0" smtClean="0">
                <a:solidFill>
                  <a:srgbClr val="0000FF"/>
                </a:solidFill>
              </a:rPr>
              <a:t>deprived residential areas</a:t>
            </a:r>
            <a:r>
              <a:rPr lang="en-US" sz="2800" b="1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sz="2800" b="1" dirty="0" smtClean="0"/>
              <a:t>in urban areas?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304800" y="990600"/>
            <a:ext cx="8839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000" dirty="0" smtClean="0"/>
              <a:t>Using </a:t>
            </a:r>
            <a:r>
              <a:rPr lang="en-US" sz="2000" b="1" u="sng" dirty="0" smtClean="0"/>
              <a:t>high resolution satellite image </a:t>
            </a:r>
            <a:r>
              <a:rPr lang="en-US" sz="2000" dirty="0" smtClean="0"/>
              <a:t>and </a:t>
            </a:r>
            <a:r>
              <a:rPr lang="en-US" sz="2000" b="1" u="sng" dirty="0" smtClean="0"/>
              <a:t>census data </a:t>
            </a:r>
            <a:r>
              <a:rPr lang="en-US" sz="2000" dirty="0" smtClean="0"/>
              <a:t>it is possible to identify and map poverty stricken residential areas within towns. </a:t>
            </a:r>
            <a:endParaRPr lang="en-US" sz="2000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7924800" y="6172200"/>
          <a:ext cx="16002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1701387"/>
            <a:ext cx="7491101" cy="500421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4038600" y="6019800"/>
            <a:ext cx="1998496" cy="400110"/>
          </a:xfrm>
          <a:prstGeom prst="rect">
            <a:avLst/>
          </a:prstGeom>
          <a:noFill/>
          <a:ln w="12700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/>
              <a:t>Most poor wards</a:t>
            </a:r>
            <a:endParaRPr lang="en-US" sz="2000" b="1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9525000" cy="7010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808038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GIS enable us to map </a:t>
            </a:r>
            <a:r>
              <a:rPr lang="en-US" sz="2800" b="1" u="sng" dirty="0" smtClean="0">
                <a:solidFill>
                  <a:srgbClr val="0000FF"/>
                </a:solidFill>
              </a:rPr>
              <a:t>water service provision planning</a:t>
            </a:r>
            <a:endParaRPr lang="en-US" sz="2800" b="1" u="sng" dirty="0">
              <a:solidFill>
                <a:srgbClr val="0000FF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04800" y="1066800"/>
            <a:ext cx="8382000" cy="5486400"/>
            <a:chOff x="304800" y="1143000"/>
            <a:chExt cx="7848600" cy="5105400"/>
          </a:xfrm>
        </p:grpSpPr>
        <p:pic>
          <p:nvPicPr>
            <p:cNvPr id="7" name="Picture 13" descr="C:\Users\MATHENGE\Desktop\maps\satisfaction.jp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295400"/>
              <a:ext cx="3498850" cy="243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7" descr="C:\Users\MATHENGE\Desktop\Informal editeddaily water availability.jp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7200" y="4038600"/>
              <a:ext cx="3657600" cy="2014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8" descr="C:\Users\MATHENGE\Desktop\Informal quality of water informal.jp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4800" y="1431925"/>
              <a:ext cx="3962400" cy="221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304800" y="1143000"/>
              <a:ext cx="3733800" cy="5105400"/>
            </a:xfrm>
            <a:prstGeom prst="rect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038600" y="1143000"/>
              <a:ext cx="4114800" cy="5105400"/>
            </a:xfrm>
            <a:prstGeom prst="rect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12" name="Picture 15" descr="C:\Users\MATHENGE\Desktop\maps\connection to piped water.jp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3813175"/>
              <a:ext cx="3511550" cy="2435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TextBox 14"/>
          <p:cNvSpPr txBox="1"/>
          <p:nvPr/>
        </p:nvSpPr>
        <p:spPr>
          <a:xfrm>
            <a:off x="990600" y="6564868"/>
            <a:ext cx="7543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Study carried out in Zanzibar slum areas by Mathenge Mwehe (2010)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19400" y="666690"/>
            <a:ext cx="441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For better urban water service delivery</a:t>
            </a:r>
            <a:endParaRPr lang="en-US" sz="2000" b="1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6781800" y="6569075"/>
            <a:ext cx="2590800" cy="365125"/>
          </a:xfrm>
        </p:spPr>
        <p:txBody>
          <a:bodyPr/>
          <a:lstStyle/>
          <a:p>
            <a:r>
              <a:rPr lang="en-US" dirty="0" smtClean="0"/>
              <a:t>Mathenge Mwehe   mathengemwehe@gmail.com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MATHENGE\Desktop\Final def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422275"/>
            <a:ext cx="8305800" cy="5913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295400" y="6321623"/>
            <a:ext cx="754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Study carried out in Zanzibar slum areas by Mathenge Mwehe (2010)</a:t>
            </a:r>
            <a:endParaRPr lang="en-US" sz="1400" dirty="0">
              <a:solidFill>
                <a:srgbClr val="C00000"/>
              </a:solidFill>
            </a:endParaRPr>
          </a:p>
        </p:txBody>
      </p:sp>
      <p:pic>
        <p:nvPicPr>
          <p:cNvPr id="5" name="Picture 12" descr="C:\Users\MATHENGE\Desktop\maps\daily water availabilit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152400"/>
            <a:ext cx="6118672" cy="464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5811934" y="228600"/>
            <a:ext cx="33320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>
                <a:solidFill>
                  <a:srgbClr val="0000FF"/>
                </a:solidFill>
              </a:rPr>
              <a:t>water service provision planning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096000" y="6492875"/>
            <a:ext cx="2895600" cy="365125"/>
          </a:xfrm>
        </p:spPr>
        <p:txBody>
          <a:bodyPr/>
          <a:lstStyle/>
          <a:p>
            <a:r>
              <a:rPr lang="en-US" dirty="0" smtClean="0"/>
              <a:t>Mathenge Mwehe   mathengemwehe@gmail.com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206804" y="6500228"/>
            <a:ext cx="603219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  <a:hlinkClick r:id="rId4"/>
              </a:rPr>
              <a:t>Can be accessed via this link:&gt; </a:t>
            </a:r>
            <a:r>
              <a:rPr lang="en-US" sz="1100" dirty="0" smtClean="0">
                <a:hlinkClick r:id="rId4"/>
              </a:rPr>
              <a:t>http</a:t>
            </a:r>
            <a:r>
              <a:rPr lang="en-US" sz="1100" dirty="0">
                <a:hlinkClick r:id="rId4"/>
              </a:rPr>
              <a:t>://www.itc.nl/library/papers_2011/msc/upm/mathenge.pdf</a:t>
            </a:r>
            <a:endParaRPr lang="en-US" sz="1100" dirty="0"/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248400" y="6492875"/>
            <a:ext cx="2895600" cy="365125"/>
          </a:xfrm>
        </p:spPr>
        <p:txBody>
          <a:bodyPr/>
          <a:lstStyle/>
          <a:p>
            <a:r>
              <a:rPr lang="en-US" dirty="0" smtClean="0"/>
              <a:t>Mathenge Mwehe   mathengemwehe@gmail.com</a:t>
            </a:r>
            <a:endParaRPr lang="en-US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04800" y="152400"/>
            <a:ext cx="7620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sz="2800" b="1" dirty="0" smtClean="0">
                <a:solidFill>
                  <a:schemeClr val="dk1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GIS applied in spatial plan preparation</a:t>
            </a:r>
            <a:endParaRPr lang="en-US" sz="2800" b="1" dirty="0">
              <a:solidFill>
                <a:schemeClr val="dk1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050" name="Picture 2" descr="C:\Documents and Settings\Mathenge\Desktop\plans\plans\Proposed usalama settlement schem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685801"/>
            <a:ext cx="6083425" cy="59436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781800" y="2971800"/>
            <a:ext cx="205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GARISSA </a:t>
            </a:r>
          </a:p>
          <a:p>
            <a:pPr algn="ctr"/>
            <a:r>
              <a:rPr lang="en-US" sz="2400" dirty="0" smtClean="0"/>
              <a:t>ZONING PLAN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Diagram 2"/>
          <p:cNvGraphicFramePr/>
          <p:nvPr/>
        </p:nvGraphicFramePr>
        <p:xfrm>
          <a:off x="7924800" y="6172200"/>
          <a:ext cx="16002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715000" y="6492875"/>
            <a:ext cx="2895600" cy="365125"/>
          </a:xfrm>
        </p:spPr>
        <p:txBody>
          <a:bodyPr/>
          <a:lstStyle/>
          <a:p>
            <a:r>
              <a:rPr lang="en-US" dirty="0" smtClean="0"/>
              <a:t>Mathenge Mwehe   mathengemwehe@gmail.com</a:t>
            </a:r>
            <a:endParaRPr lang="en-US" dirty="0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248400" y="228600"/>
            <a:ext cx="2743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sz="2800" b="1" dirty="0" smtClean="0">
                <a:solidFill>
                  <a:schemeClr val="dk1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GIS applied in spatial plan preparation</a:t>
            </a:r>
            <a:endParaRPr lang="en-US" sz="2800" b="1" dirty="0">
              <a:solidFill>
                <a:schemeClr val="dk1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26" name="Picture 2" descr="C:\Documents and Settings\Mathenge\Desktop\ZONINNG PLANS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28600"/>
            <a:ext cx="5867400" cy="64770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781800" y="2971800"/>
            <a:ext cx="236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BUNGOMA</a:t>
            </a:r>
          </a:p>
          <a:p>
            <a:pPr algn="ctr"/>
            <a:r>
              <a:rPr lang="en-US" sz="2400" dirty="0" smtClean="0"/>
              <a:t> ZONING 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525000" cy="7010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Diagram 2"/>
          <p:cNvGraphicFramePr/>
          <p:nvPr/>
        </p:nvGraphicFramePr>
        <p:xfrm>
          <a:off x="7924800" y="6172200"/>
          <a:ext cx="16002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86400" y="6492875"/>
            <a:ext cx="2895600" cy="365125"/>
          </a:xfrm>
        </p:spPr>
        <p:txBody>
          <a:bodyPr/>
          <a:lstStyle/>
          <a:p>
            <a:r>
              <a:rPr lang="en-US" dirty="0" smtClean="0"/>
              <a:t>Mathenge Mwehe   mathengemwehe@gmail.com</a:t>
            </a:r>
            <a:endParaRPr lang="en-US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04800" y="152400"/>
            <a:ext cx="7620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sz="2800" b="1" dirty="0" smtClean="0">
                <a:solidFill>
                  <a:schemeClr val="dk1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GIS applied in spatial plan preparation</a:t>
            </a:r>
            <a:endParaRPr lang="en-US" sz="2800" b="1" dirty="0">
              <a:solidFill>
                <a:schemeClr val="dk1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074" name="Picture 2" descr="C:\Documents and Settings\Mathenge\Desktop\plans\plans\USALAMA SETTLEMENT SCHEME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365" y="609600"/>
            <a:ext cx="5943600" cy="58674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7037512" y="1828800"/>
            <a:ext cx="24112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USALAMA </a:t>
            </a:r>
          </a:p>
          <a:p>
            <a:pPr algn="ctr"/>
            <a:r>
              <a:rPr lang="en-US" sz="2400" dirty="0" smtClean="0"/>
              <a:t>SETTLEMENT </a:t>
            </a:r>
          </a:p>
          <a:p>
            <a:pPr algn="ctr"/>
            <a:r>
              <a:rPr lang="en-US" sz="2400" dirty="0" smtClean="0"/>
              <a:t>SCHEME</a:t>
            </a:r>
          </a:p>
          <a:p>
            <a:pPr algn="ctr"/>
            <a:r>
              <a:rPr lang="en-US" sz="2400" dirty="0" smtClean="0"/>
              <a:t>(GARISSA)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010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b="1" dirty="0" smtClean="0"/>
              <a:t> </a:t>
            </a:r>
          </a:p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7010400" cy="1066800"/>
          </a:xfr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need for </a:t>
            </a:r>
            <a:r>
              <a:rPr lang="en-US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gis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 in the workforce</a:t>
            </a:r>
            <a:endParaRPr lang="en-U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352800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you feel overwhelmed when </a:t>
            </a:r>
            <a:r>
              <a:rPr lang="en-US" sz="2600" u="sng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making complex, data-driven decisions?</a:t>
            </a:r>
          </a:p>
          <a:p>
            <a:endParaRPr lang="en-US" sz="2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you have trouble </a:t>
            </a:r>
            <a:r>
              <a:rPr lang="en-US" sz="2600" u="sng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communicating your insights </a:t>
            </a:r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key policy-makers, funders, communities and constituents?</a:t>
            </a:r>
          </a:p>
          <a:p>
            <a:endParaRPr lang="en-US" sz="2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can you find </a:t>
            </a:r>
            <a:r>
              <a:rPr lang="en-US" sz="2600" u="sng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hidden spatial patterns </a:t>
            </a:r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complicated decision-making scenarios?  How can you </a:t>
            </a:r>
            <a:r>
              <a:rPr lang="en-US" sz="2600" u="sng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analyze and visualize</a:t>
            </a:r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large amounts of quantitative data?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7924800" y="6324600"/>
          <a:ext cx="1219200" cy="53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5"/>
          <p:cNvSpPr/>
          <p:nvPr/>
        </p:nvSpPr>
        <p:spPr>
          <a:xfrm>
            <a:off x="685800" y="5105400"/>
            <a:ext cx="8153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700" b="1" dirty="0" smtClean="0">
                <a:solidFill>
                  <a:srgbClr val="0000FF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Geographic Information System (GIS) has the potential to help with all of these crucial and difficult activities.</a:t>
            </a:r>
          </a:p>
        </p:txBody>
      </p:sp>
      <p:sp>
        <p:nvSpPr>
          <p:cNvPr id="7" name="Rectangle 6"/>
          <p:cNvSpPr/>
          <p:nvPr/>
        </p:nvSpPr>
        <p:spPr>
          <a:xfrm>
            <a:off x="8229600" y="2362200"/>
            <a:ext cx="609600" cy="1569660"/>
          </a:xfrm>
          <a:prstGeom prst="rect">
            <a:avLst/>
          </a:prstGeom>
          <a:noFill/>
          <a:effectLst>
            <a:reflection blurRad="6350" stA="50000" endA="300" endPos="90000" dir="5400000" sy="-100000" algn="bl" rotWithShape="0"/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cap="none" spc="50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33600" y="6243935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But ,what is GIS?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5334000" y="6492875"/>
            <a:ext cx="2895600" cy="365125"/>
          </a:xfrm>
        </p:spPr>
        <p:txBody>
          <a:bodyPr/>
          <a:lstStyle/>
          <a:p>
            <a:r>
              <a:rPr lang="en-US" dirty="0" smtClean="0"/>
              <a:t>Mathenge Mwehe   mathengemwehe@gmail.com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Diagram 1"/>
          <p:cNvGraphicFramePr/>
          <p:nvPr/>
        </p:nvGraphicFramePr>
        <p:xfrm>
          <a:off x="7924800" y="6172200"/>
          <a:ext cx="16002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04800" y="1143000"/>
            <a:ext cx="5257800" cy="502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Land Use/Zoning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Emergency Preparedness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Property Tax Assessment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Transportation planning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200" dirty="0" smtClean="0"/>
              <a:t>Mapping Environmental health and justice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200" dirty="0" smtClean="0">
                <a:sym typeface="WP IconicSymbolsA" pitchFamily="2" charset="2"/>
              </a:rPr>
              <a:t>Mapping of Urban Growth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200" dirty="0" smtClean="0">
                <a:sym typeface="WP IconicSymbolsA" pitchFamily="2" charset="2"/>
              </a:rPr>
              <a:t>Epidemiology/Disease Tracking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200" dirty="0" smtClean="0">
                <a:sym typeface="WP IconicSymbolsA" pitchFamily="2" charset="2"/>
              </a:rPr>
              <a:t>Water Quality and Availability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200" dirty="0" smtClean="0"/>
              <a:t>Population Forecast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200" dirty="0" smtClean="0"/>
              <a:t>Identifying vulnerability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200" dirty="0" smtClean="0"/>
              <a:t>Monitoring wells, hazardous waste sites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200" dirty="0" smtClean="0"/>
              <a:t>Mapping access to health care facilities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MY WORK\POWERPOINT\edits maps\planned and unplanned areas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1" y="838200"/>
            <a:ext cx="3657600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638800" y="4114800"/>
            <a:ext cx="2384425" cy="2743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457200" y="304800"/>
            <a:ext cx="6934200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can we do with GIS 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urban planning?</a:t>
            </a:r>
            <a:endParaRPr lang="en-US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00" y="1143000"/>
            <a:ext cx="152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Monitoring </a:t>
            </a:r>
          </a:p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Urban </a:t>
            </a:r>
          </a:p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Sprawl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Mathenge Mwehe   mathengemwehe@gmail.com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7010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Diagram 8"/>
          <p:cNvGraphicFramePr/>
          <p:nvPr/>
        </p:nvGraphicFramePr>
        <p:xfrm>
          <a:off x="76200" y="4724400"/>
          <a:ext cx="3886200" cy="1938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 descr="C:\Documents and Settings\Mathenge\Desktop\POWERPOINT\Fotolia_5225661_S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2034" y="3124200"/>
            <a:ext cx="5145766" cy="3581400"/>
          </a:xfrm>
          <a:prstGeom prst="rect">
            <a:avLst/>
          </a:prstGeom>
          <a:noFill/>
        </p:spPr>
      </p:pic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-381000" y="457200"/>
          <a:ext cx="5791200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191000" y="228600"/>
            <a:ext cx="4800600" cy="1938992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perspectiveHeroicExtremeLeftFacing"/>
            <a:lightRig rig="threePt" dir="t"/>
          </a:scene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Maseno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University  has well trained 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GEO-SPATIAL EXPERTS 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well equipped Digital GIS LAB  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for training and   capacity building of staff on GIS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Mapping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Up Arrow 7"/>
          <p:cNvSpPr/>
          <p:nvPr/>
        </p:nvSpPr>
        <p:spPr>
          <a:xfrm rot="10800000">
            <a:off x="6553200" y="2209800"/>
            <a:ext cx="457200" cy="914400"/>
          </a:xfrm>
          <a:prstGeom prst="up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Diagram 11"/>
          <p:cNvGraphicFramePr/>
          <p:nvPr/>
        </p:nvGraphicFramePr>
        <p:xfrm>
          <a:off x="7924800" y="6172200"/>
          <a:ext cx="16002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Mathenge Mwehe   mathengemwehe@gmail.com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838200"/>
            <a:ext cx="8839200" cy="4579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9600" y="55626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earth is the only Source of Survival for humankind</a:t>
            </a:r>
          </a:p>
          <a:p>
            <a:r>
              <a:rPr lang="en-US" sz="2400" b="1" dirty="0" smtClean="0"/>
              <a:t>It is our Responsibility to take care of it</a:t>
            </a:r>
          </a:p>
        </p:txBody>
      </p:sp>
      <p:graphicFrame>
        <p:nvGraphicFramePr>
          <p:cNvPr id="7" name="Diagram 6"/>
          <p:cNvGraphicFramePr/>
          <p:nvPr/>
        </p:nvGraphicFramePr>
        <p:xfrm>
          <a:off x="7924800" y="6172200"/>
          <a:ext cx="16002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57200" y="76200"/>
            <a:ext cx="350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…Finally</a:t>
            </a:r>
            <a:endParaRPr lang="en-US" sz="4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04800" y="914400"/>
            <a:ext cx="8610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000" b="1" dirty="0" smtClean="0">
                <a:solidFill>
                  <a:srgbClr val="FF0000"/>
                </a:solidFill>
              </a:rPr>
              <a:t>Over 7,000 Universities Worldwide teach GIS - </a:t>
            </a:r>
            <a:r>
              <a:rPr lang="en-US" sz="3000" dirty="0" smtClean="0">
                <a:solidFill>
                  <a:srgbClr val="FF0000"/>
                </a:solidFill>
              </a:rPr>
              <a:t>Maseno University (</a:t>
            </a:r>
            <a:r>
              <a:rPr lang="en-US" sz="3000" b="1" dirty="0" smtClean="0">
                <a:solidFill>
                  <a:schemeClr val="bg1"/>
                </a:solidFill>
              </a:rPr>
              <a:t>School of Planning, </a:t>
            </a:r>
            <a:r>
              <a:rPr lang="en-US" sz="3000" b="1" dirty="0" err="1" smtClean="0">
                <a:solidFill>
                  <a:schemeClr val="bg1"/>
                </a:solidFill>
              </a:rPr>
              <a:t>Maseno</a:t>
            </a:r>
            <a:r>
              <a:rPr lang="en-US" sz="3000" b="1" dirty="0" smtClean="0">
                <a:solidFill>
                  <a:schemeClr val="bg1"/>
                </a:solidFill>
              </a:rPr>
              <a:t> University) </a:t>
            </a:r>
            <a:r>
              <a:rPr lang="en-US" sz="3000" b="1" dirty="0" smtClean="0">
                <a:solidFill>
                  <a:srgbClr val="FF0000"/>
                </a:solidFill>
              </a:rPr>
              <a:t>is proud to be among them.</a:t>
            </a:r>
          </a:p>
        </p:txBody>
      </p:sp>
      <p:sp>
        <p:nvSpPr>
          <p:cNvPr id="9" name="Oval 8"/>
          <p:cNvSpPr/>
          <p:nvPr/>
        </p:nvSpPr>
        <p:spPr>
          <a:xfrm>
            <a:off x="4876800" y="3581400"/>
            <a:ext cx="228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Mathenge Mwehe   mathengemwehe@gmail.com</a:t>
            </a:r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/>
          <p:nvPr/>
        </p:nvPicPr>
        <p:blipFill>
          <a:blip r:embed="rId2"/>
          <a:srcRect l="17520" t="20017" r="56461" b="15336"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Oval 12"/>
          <p:cNvSpPr/>
          <p:nvPr/>
        </p:nvSpPr>
        <p:spPr>
          <a:xfrm>
            <a:off x="2057400" y="1600200"/>
            <a:ext cx="4419600" cy="2286000"/>
          </a:xfrm>
          <a:prstGeom prst="ellipse">
            <a:avLst/>
          </a:prstGeom>
          <a:solidFill>
            <a:schemeClr val="tx1"/>
          </a:solid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276600" y="2263170"/>
            <a:ext cx="2057400" cy="7848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4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itchFamily="66" charset="0"/>
              </a:rPr>
              <a:t>The End</a:t>
            </a:r>
            <a:endParaRPr lang="en-US" sz="4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ush Script MT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156" y="5791200"/>
            <a:ext cx="4907844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Prepared by:</a:t>
            </a:r>
          </a:p>
          <a:p>
            <a:r>
              <a:rPr lang="en-US" b="1" dirty="0" smtClean="0"/>
              <a:t>Mathenge Mwehe, GIS Expert/Urban Planner.</a:t>
            </a:r>
          </a:p>
          <a:p>
            <a:r>
              <a:rPr lang="en-US" b="1" dirty="0" smtClean="0"/>
              <a:t>Lecturer at GIS Department, Maseno University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815114" y="5791201"/>
            <a:ext cx="4328886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mathengemwehe@gmail.com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mathenge24118@itc.nl</a:t>
            </a:r>
            <a:r>
              <a:rPr lang="en-US" dirty="0" smtClean="0"/>
              <a:t> </a:t>
            </a:r>
          </a:p>
          <a:p>
            <a:r>
              <a:rPr lang="en-US" dirty="0" smtClean="0"/>
              <a:t>Tel: 0724302883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629400" y="6324600"/>
            <a:ext cx="2895600" cy="365125"/>
          </a:xfrm>
        </p:spPr>
        <p:txBody>
          <a:bodyPr/>
          <a:lstStyle/>
          <a:p>
            <a:r>
              <a:rPr lang="en-US" dirty="0" smtClean="0"/>
              <a:t>Mathenge Mwehe   mathengemwehe@gmail.com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3200400" y="1600200"/>
            <a:ext cx="2133600" cy="2286000"/>
          </a:xfrm>
          <a:prstGeom prst="ellipse">
            <a:avLst/>
          </a:prstGeom>
          <a:noFill/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057400" y="2362200"/>
            <a:ext cx="4419600" cy="533400"/>
          </a:xfrm>
          <a:prstGeom prst="ellipse">
            <a:avLst/>
          </a:prstGeom>
          <a:noFill/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1"/>
      <p:bldP spid="9" grpId="0" animBg="1"/>
      <p:bldP spid="10" grpId="3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7010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b="1" dirty="0" smtClean="0"/>
              <a:t>GIS </a:t>
            </a:r>
          </a:p>
          <a:p>
            <a:pPr algn="ctr"/>
            <a:endParaRPr lang="en-US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7924800" y="6324600"/>
          <a:ext cx="1219200" cy="53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0"/>
            <a:ext cx="4648200" cy="990600"/>
          </a:xfr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b="1" dirty="0">
                <a:solidFill>
                  <a:schemeClr val="dk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  <a:ea typeface="+mn-ea"/>
                <a:cs typeface="+mn-cs"/>
              </a:rPr>
              <a:t>What is GIS?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0" y="914400"/>
            <a:ext cx="5959929" cy="44699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914400"/>
            <a:ext cx="4572000" cy="36399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9" name="Picture 8" descr="katrina3_l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82834" y="3657600"/>
            <a:ext cx="4084366" cy="28194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4191000" y="5334000"/>
            <a:ext cx="4953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None/>
            </a:pP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GIS stands for </a:t>
            </a:r>
          </a:p>
          <a:p>
            <a:pPr lvl="0" algn="ctr">
              <a:buNone/>
            </a:pPr>
            <a:r>
              <a:rPr lang="en-US" sz="28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G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eographic </a:t>
            </a:r>
            <a:r>
              <a:rPr lang="en-US" sz="28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I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nformation </a:t>
            </a:r>
            <a:r>
              <a:rPr lang="en-US" sz="28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S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ystems</a:t>
            </a:r>
            <a:endParaRPr lang="en-U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971800" y="6492875"/>
            <a:ext cx="2895600" cy="365125"/>
          </a:xfrm>
        </p:spPr>
        <p:txBody>
          <a:bodyPr/>
          <a:lstStyle/>
          <a:p>
            <a:r>
              <a:rPr lang="en-US" dirty="0" smtClean="0"/>
              <a:t>Mathenge Mwehe   mathengemwehe@gmail.com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7010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11" descr="arrow_green_up-lef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200000">
            <a:off x="2876550" y="1543050"/>
            <a:ext cx="2524125" cy="2028825"/>
          </a:xfrm>
          <a:prstGeom prst="rect">
            <a:avLst/>
          </a:prstGeom>
          <a:noFill/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153400" cy="1600200"/>
          </a:xfr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GIS: A Framework for Understanding and Managing Our Earth</a:t>
            </a:r>
          </a:p>
        </p:txBody>
      </p:sp>
      <p:pic>
        <p:nvPicPr>
          <p:cNvPr id="6" name="Picture 3" descr="corner glob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86000"/>
            <a:ext cx="5097463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arrow_green_up-lef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364797">
            <a:off x="4171950" y="3948113"/>
            <a:ext cx="2803525" cy="2254250"/>
          </a:xfrm>
          <a:prstGeom prst="rect">
            <a:avLst/>
          </a:prstGeom>
          <a:noFill/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7255736" y="2819400"/>
            <a:ext cx="1888264" cy="1989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4901" tIns="67451" rIns="134901" bIns="67451">
            <a:spAutoFit/>
          </a:bodyPr>
          <a:lstStyle/>
          <a:p>
            <a:pPr marL="342900" indent="-342900" algn="l">
              <a:lnSpc>
                <a:spcPct val="120000"/>
              </a:lnSpc>
              <a:spcBef>
                <a:spcPct val="20000"/>
              </a:spcBef>
              <a:buClr>
                <a:srgbClr val="3399CC"/>
              </a:buClr>
            </a:pPr>
            <a:r>
              <a:rPr lang="en-US" i="1" dirty="0">
                <a:solidFill>
                  <a:srgbClr val="003366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" charset="0"/>
              </a:rPr>
              <a:t>Holistic</a:t>
            </a:r>
          </a:p>
          <a:p>
            <a:pPr marL="342900" indent="-342900" algn="l">
              <a:lnSpc>
                <a:spcPct val="120000"/>
              </a:lnSpc>
              <a:spcBef>
                <a:spcPct val="20000"/>
              </a:spcBef>
              <a:buClr>
                <a:srgbClr val="3399CC"/>
              </a:buClr>
            </a:pPr>
            <a:r>
              <a:rPr lang="en-US" i="1" dirty="0">
                <a:solidFill>
                  <a:srgbClr val="003366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" charset="0"/>
              </a:rPr>
              <a:t>Comprehensive</a:t>
            </a:r>
          </a:p>
          <a:p>
            <a:pPr marL="342900" indent="-342900" algn="l">
              <a:lnSpc>
                <a:spcPct val="120000"/>
              </a:lnSpc>
              <a:spcBef>
                <a:spcPct val="20000"/>
              </a:spcBef>
              <a:buClr>
                <a:srgbClr val="3399CC"/>
              </a:buClr>
            </a:pPr>
            <a:r>
              <a:rPr lang="en-US" i="1" dirty="0">
                <a:solidFill>
                  <a:srgbClr val="003366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" charset="0"/>
              </a:rPr>
              <a:t>Systematic</a:t>
            </a:r>
          </a:p>
          <a:p>
            <a:pPr marL="342900" indent="-342900" algn="l">
              <a:lnSpc>
                <a:spcPct val="120000"/>
              </a:lnSpc>
              <a:spcBef>
                <a:spcPct val="20000"/>
              </a:spcBef>
              <a:buClr>
                <a:srgbClr val="3399CC"/>
              </a:buClr>
            </a:pPr>
            <a:r>
              <a:rPr lang="en-US" i="1" dirty="0">
                <a:solidFill>
                  <a:srgbClr val="003366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" charset="0"/>
              </a:rPr>
              <a:t>Analytic</a:t>
            </a:r>
          </a:p>
          <a:p>
            <a:pPr marL="342900" indent="-342900" algn="l">
              <a:lnSpc>
                <a:spcPct val="120000"/>
              </a:lnSpc>
              <a:spcBef>
                <a:spcPct val="20000"/>
              </a:spcBef>
              <a:buClr>
                <a:srgbClr val="3399CC"/>
              </a:buClr>
            </a:pPr>
            <a:r>
              <a:rPr lang="en-US" i="1" dirty="0">
                <a:solidFill>
                  <a:srgbClr val="003366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" charset="0"/>
              </a:rPr>
              <a:t>Visual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4310062" y="2209800"/>
            <a:ext cx="140493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4901" tIns="67451" rIns="134901" bIns="67451"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3399CC"/>
              </a:buClr>
            </a:pPr>
            <a:r>
              <a:rPr lang="en-US" sz="2000" b="1" dirty="0">
                <a:solidFill>
                  <a:srgbClr val="CC0033"/>
                </a:solidFill>
                <a:latin typeface="Arial" charset="0"/>
              </a:rPr>
              <a:t>Creating</a:t>
            </a:r>
          </a:p>
          <a:p>
            <a:pPr marL="342900" indent="-342900" algn="l">
              <a:lnSpc>
                <a:spcPct val="130000"/>
              </a:lnSpc>
              <a:buClr>
                <a:schemeClr val="hlink"/>
              </a:buClr>
            </a:pPr>
            <a:r>
              <a:rPr lang="en-US" dirty="0">
                <a:solidFill>
                  <a:srgbClr val="003366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charset="0"/>
              </a:rPr>
              <a:t>Measuring</a:t>
            </a:r>
          </a:p>
          <a:p>
            <a:pPr marL="342900" indent="-342900" algn="l">
              <a:lnSpc>
                <a:spcPct val="110000"/>
              </a:lnSpc>
              <a:buClr>
                <a:schemeClr val="hlink"/>
              </a:buClr>
            </a:pPr>
            <a:r>
              <a:rPr lang="en-US" dirty="0">
                <a:solidFill>
                  <a:srgbClr val="003366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charset="0"/>
              </a:rPr>
              <a:t>Organizing</a:t>
            </a:r>
          </a:p>
          <a:p>
            <a:pPr marL="342900" indent="-342900" algn="l">
              <a:lnSpc>
                <a:spcPct val="110000"/>
              </a:lnSpc>
              <a:buClr>
                <a:schemeClr val="hlink"/>
              </a:buClr>
            </a:pPr>
            <a:r>
              <a:rPr lang="en-US" dirty="0">
                <a:solidFill>
                  <a:srgbClr val="003366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charset="0"/>
              </a:rPr>
              <a:t>Analyzing</a:t>
            </a:r>
          </a:p>
          <a:p>
            <a:pPr marL="342900" indent="-342900" algn="l">
              <a:lnSpc>
                <a:spcPct val="110000"/>
              </a:lnSpc>
              <a:buClr>
                <a:schemeClr val="hlink"/>
              </a:buClr>
            </a:pPr>
            <a:r>
              <a:rPr lang="en-US" dirty="0" smtClean="0">
                <a:solidFill>
                  <a:srgbClr val="003366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charset="0"/>
              </a:rPr>
              <a:t>Modeling</a:t>
            </a:r>
          </a:p>
          <a:p>
            <a:pPr marL="342900" indent="-342900" algn="l">
              <a:lnSpc>
                <a:spcPct val="110000"/>
              </a:lnSpc>
              <a:buClr>
                <a:schemeClr val="hlink"/>
              </a:buClr>
            </a:pPr>
            <a:r>
              <a:rPr lang="en-US" dirty="0" smtClean="0">
                <a:solidFill>
                  <a:srgbClr val="003366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charset="0"/>
              </a:rPr>
              <a:t>display</a:t>
            </a:r>
            <a:endParaRPr lang="en-US" dirty="0">
              <a:solidFill>
                <a:srgbClr val="003366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Arial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4881563" y="4113213"/>
            <a:ext cx="1965208" cy="1816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4901" tIns="67451" rIns="134901" bIns="67451"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3399CC"/>
              </a:buClr>
            </a:pPr>
            <a:r>
              <a:rPr lang="en-US" sz="2400" b="1" dirty="0">
                <a:solidFill>
                  <a:srgbClr val="CC0033"/>
                </a:solidFill>
                <a:latin typeface="Arial" charset="0"/>
              </a:rPr>
              <a:t>Applying</a:t>
            </a:r>
          </a:p>
          <a:p>
            <a:pPr marL="342900" indent="-342900" algn="l">
              <a:lnSpc>
                <a:spcPct val="130000"/>
              </a:lnSpc>
              <a:buClr>
                <a:schemeClr val="hlink"/>
              </a:buClr>
            </a:pPr>
            <a:r>
              <a:rPr lang="en-US" dirty="0">
                <a:solidFill>
                  <a:srgbClr val="003366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charset="0"/>
              </a:rPr>
              <a:t>Planning</a:t>
            </a:r>
          </a:p>
          <a:p>
            <a:pPr marL="342900" indent="-342900" algn="l">
              <a:lnSpc>
                <a:spcPct val="110000"/>
              </a:lnSpc>
              <a:buClr>
                <a:schemeClr val="hlink"/>
              </a:buClr>
            </a:pPr>
            <a:r>
              <a:rPr lang="en-US" dirty="0" smtClean="0">
                <a:solidFill>
                  <a:srgbClr val="003366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charset="0"/>
              </a:rPr>
              <a:t>Managing</a:t>
            </a:r>
          </a:p>
          <a:p>
            <a:pPr marL="342900" indent="-342900" algn="l">
              <a:lnSpc>
                <a:spcPct val="110000"/>
              </a:lnSpc>
              <a:buClr>
                <a:schemeClr val="hlink"/>
              </a:buClr>
            </a:pPr>
            <a:r>
              <a:rPr lang="en-US" dirty="0" smtClean="0">
                <a:solidFill>
                  <a:srgbClr val="003366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charset="0"/>
              </a:rPr>
              <a:t>Decision making</a:t>
            </a:r>
            <a:endParaRPr lang="en-US" dirty="0">
              <a:solidFill>
                <a:srgbClr val="003366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Arial" charset="0"/>
            </a:endParaRPr>
          </a:p>
          <a:p>
            <a:pPr marL="342900" indent="-342900" algn="l">
              <a:lnSpc>
                <a:spcPct val="110000"/>
              </a:lnSpc>
              <a:buClr>
                <a:schemeClr val="hlink"/>
              </a:buClr>
            </a:pPr>
            <a:r>
              <a:rPr lang="en-US" dirty="0">
                <a:solidFill>
                  <a:srgbClr val="003366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Arial" charset="0"/>
              </a:rPr>
              <a:t>Acting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5562600" y="1752600"/>
            <a:ext cx="3618298" cy="46166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Arial" charset="0"/>
                <a:ea typeface="ＭＳ Ｐゴシック" pitchFamily="34" charset="-128"/>
              </a:rPr>
              <a:t>Geographic Knowledge</a:t>
            </a:r>
          </a:p>
        </p:txBody>
      </p:sp>
      <p:pic>
        <p:nvPicPr>
          <p:cNvPr id="12" name="Picture 10" descr="gis_proces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73725" y="2463800"/>
            <a:ext cx="1795463" cy="1433513"/>
          </a:xfrm>
          <a:prstGeom prst="rect">
            <a:avLst/>
          </a:prstGeom>
          <a:noFill/>
        </p:spPr>
      </p:pic>
      <p:graphicFrame>
        <p:nvGraphicFramePr>
          <p:cNvPr id="14" name="Diagram 13"/>
          <p:cNvGraphicFramePr/>
          <p:nvPr/>
        </p:nvGraphicFramePr>
        <p:xfrm>
          <a:off x="7924800" y="6324600"/>
          <a:ext cx="1219200" cy="53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4876800" y="6492875"/>
            <a:ext cx="2895600" cy="365125"/>
          </a:xfrm>
        </p:spPr>
        <p:txBody>
          <a:bodyPr/>
          <a:lstStyle/>
          <a:p>
            <a:r>
              <a:rPr lang="en-US" dirty="0" smtClean="0"/>
              <a:t>Mathenge Mwehe   mathengemwehe@gmail.com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7010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Diagram 2"/>
          <p:cNvGraphicFramePr/>
          <p:nvPr/>
        </p:nvGraphicFramePr>
        <p:xfrm>
          <a:off x="7924800" y="6172200"/>
          <a:ext cx="16002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915400" cy="5181600"/>
          </a:xfrm>
        </p:spPr>
        <p:txBody>
          <a:bodyPr>
            <a:normAutofit/>
          </a:bodyPr>
          <a:lstStyle/>
          <a:p>
            <a:pPr lvl="0"/>
            <a:r>
              <a:rPr lang="en-US" sz="2600" dirty="0" smtClean="0"/>
              <a:t>A </a:t>
            </a:r>
            <a:r>
              <a:rPr lang="en-US" sz="2600" u="sng" dirty="0"/>
              <a:t>computer-based system</a:t>
            </a:r>
            <a:r>
              <a:rPr lang="en-US" sz="2600" dirty="0"/>
              <a:t> for the </a:t>
            </a:r>
            <a:r>
              <a:rPr lang="en-US" sz="2600" b="1" dirty="0">
                <a:solidFill>
                  <a:srgbClr val="0000FF"/>
                </a:solidFill>
              </a:rPr>
              <a:t>storage, retrieval, manipulation, analysis, and display </a:t>
            </a:r>
            <a:r>
              <a:rPr lang="en-US" sz="2600" dirty="0"/>
              <a:t>of </a:t>
            </a:r>
            <a:r>
              <a:rPr lang="en-US" sz="2600" u="sng" dirty="0" smtClean="0"/>
              <a:t>geo-referenced spatial data</a:t>
            </a:r>
            <a:r>
              <a:rPr lang="en-US" sz="2600" dirty="0" smtClean="0"/>
              <a:t>. </a:t>
            </a:r>
            <a:r>
              <a:rPr lang="en-US" sz="2600" dirty="0" smtClean="0">
                <a:solidFill>
                  <a:srgbClr val="FF0000"/>
                </a:solidFill>
              </a:rPr>
              <a:t>As a system it consist of;</a:t>
            </a:r>
            <a:endParaRPr lang="en-US" sz="2600" dirty="0">
              <a:solidFill>
                <a:srgbClr val="FF0000"/>
              </a:solidFill>
            </a:endParaRPr>
          </a:p>
          <a:p>
            <a:endParaRPr lang="en-US" sz="28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52600" y="0"/>
            <a:ext cx="5562600" cy="1143000"/>
          </a:xfr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b="1" dirty="0" smtClean="0"/>
              <a:t>GIS therefore is</a:t>
            </a:r>
            <a:endParaRPr lang="en-US" sz="3200" dirty="0"/>
          </a:p>
        </p:txBody>
      </p:sp>
      <p:grpSp>
        <p:nvGrpSpPr>
          <p:cNvPr id="7" name="Group 6"/>
          <p:cNvGrpSpPr/>
          <p:nvPr/>
        </p:nvGrpSpPr>
        <p:grpSpPr>
          <a:xfrm>
            <a:off x="914400" y="2514600"/>
            <a:ext cx="7118350" cy="4025900"/>
            <a:chOff x="127000" y="190500"/>
            <a:chExt cx="10071100" cy="6578600"/>
          </a:xfrm>
        </p:grpSpPr>
        <p:sp>
          <p:nvSpPr>
            <p:cNvPr id="8" name="Line 2"/>
            <p:cNvSpPr>
              <a:spLocks noChangeShapeType="1"/>
            </p:cNvSpPr>
            <p:nvPr/>
          </p:nvSpPr>
          <p:spPr bwMode="auto">
            <a:xfrm flipV="1">
              <a:off x="5119688" y="1385888"/>
              <a:ext cx="1331912" cy="2043112"/>
            </a:xfrm>
            <a:prstGeom prst="line">
              <a:avLst/>
            </a:prstGeom>
            <a:noFill/>
            <a:ln w="508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3"/>
            <p:cNvSpPr>
              <a:spLocks noChangeShapeType="1"/>
            </p:cNvSpPr>
            <p:nvPr/>
          </p:nvSpPr>
          <p:spPr bwMode="auto">
            <a:xfrm>
              <a:off x="5119688" y="3378200"/>
              <a:ext cx="2690812" cy="0"/>
            </a:xfrm>
            <a:prstGeom prst="line">
              <a:avLst/>
            </a:prstGeom>
            <a:noFill/>
            <a:ln w="508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4"/>
            <p:cNvSpPr>
              <a:spLocks noChangeShapeType="1"/>
            </p:cNvSpPr>
            <p:nvPr/>
          </p:nvSpPr>
          <p:spPr bwMode="auto">
            <a:xfrm>
              <a:off x="5132388" y="3430588"/>
              <a:ext cx="950912" cy="1928812"/>
            </a:xfrm>
            <a:prstGeom prst="line">
              <a:avLst/>
            </a:prstGeom>
            <a:noFill/>
            <a:ln w="508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5"/>
            <p:cNvSpPr>
              <a:spLocks noChangeShapeType="1"/>
            </p:cNvSpPr>
            <p:nvPr/>
          </p:nvSpPr>
          <p:spPr bwMode="auto">
            <a:xfrm flipH="1">
              <a:off x="2998788" y="3430588"/>
              <a:ext cx="2119312" cy="1420812"/>
            </a:xfrm>
            <a:prstGeom prst="line">
              <a:avLst/>
            </a:prstGeom>
            <a:noFill/>
            <a:ln w="508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2693988" y="2287588"/>
              <a:ext cx="2284412" cy="1039812"/>
            </a:xfrm>
            <a:prstGeom prst="line">
              <a:avLst/>
            </a:prstGeom>
            <a:noFill/>
            <a:ln w="508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Oval 7"/>
            <p:cNvSpPr>
              <a:spLocks noChangeArrowheads="1"/>
            </p:cNvSpPr>
            <p:nvPr/>
          </p:nvSpPr>
          <p:spPr bwMode="auto">
            <a:xfrm>
              <a:off x="2286000" y="1130300"/>
              <a:ext cx="5537200" cy="4483100"/>
            </a:xfrm>
            <a:prstGeom prst="ellipse">
              <a:avLst/>
            </a:prstGeom>
            <a:noFill/>
            <a:ln w="508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" name="Picture 8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8369300" y="2730500"/>
              <a:ext cx="1346200" cy="4953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9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7797800" y="2870200"/>
              <a:ext cx="1346200" cy="4953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16" name="Oval 10"/>
            <p:cNvSpPr>
              <a:spLocks noChangeArrowheads="1"/>
            </p:cNvSpPr>
            <p:nvPr/>
          </p:nvSpPr>
          <p:spPr bwMode="auto">
            <a:xfrm>
              <a:off x="3759200" y="2578100"/>
              <a:ext cx="2578100" cy="1562100"/>
            </a:xfrm>
            <a:prstGeom prst="ellipse">
              <a:avLst/>
            </a:prstGeom>
            <a:gradFill rotWithShape="0">
              <a:gsLst>
                <a:gs pos="0">
                  <a:srgbClr val="0034AA">
                    <a:gamma/>
                    <a:tint val="50196"/>
                    <a:invGamma/>
                  </a:srgbClr>
                </a:gs>
                <a:gs pos="100000">
                  <a:srgbClr val="0034AA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Rectangle 11"/>
            <p:cNvSpPr>
              <a:spLocks noChangeArrowheads="1"/>
            </p:cNvSpPr>
            <p:nvPr/>
          </p:nvSpPr>
          <p:spPr bwMode="auto">
            <a:xfrm>
              <a:off x="3684677" y="2556306"/>
              <a:ext cx="2578100" cy="10160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19050" tIns="26988" rIns="19050" bIns="26988"/>
            <a:lstStyle/>
            <a:p>
              <a:pPr algn="ctr">
                <a:lnSpc>
                  <a:spcPts val="7200"/>
                </a:lnSpc>
                <a:tabLst>
                  <a:tab pos="457200" algn="l"/>
                  <a:tab pos="914400" algn="l"/>
                  <a:tab pos="1371600" algn="l"/>
                </a:tabLst>
              </a:pPr>
              <a:r>
                <a:rPr lang="en-US" sz="48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GIS</a:t>
              </a:r>
            </a:p>
          </p:txBody>
        </p:sp>
        <p:pic>
          <p:nvPicPr>
            <p:cNvPr id="18" name="Picture 12"/>
            <p:cNvPicPr>
              <a:picLocks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7600" y="685800"/>
              <a:ext cx="3073400" cy="20955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pic>
          <p:nvPicPr>
            <p:cNvPr id="19" name="Picture 13"/>
            <p:cNvPicPr>
              <a:picLocks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117600" y="3581400"/>
              <a:ext cx="2489200" cy="25654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pic>
          <p:nvPicPr>
            <p:cNvPr id="20" name="Picture 14"/>
            <p:cNvPicPr>
              <a:picLocks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5638800" y="4025900"/>
              <a:ext cx="2527300" cy="23114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pic>
          <p:nvPicPr>
            <p:cNvPr id="21" name="Picture 15"/>
            <p:cNvPicPr>
              <a:picLocks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5308600" y="241300"/>
              <a:ext cx="2324100" cy="21463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pic>
          <p:nvPicPr>
            <p:cNvPr id="22" name="Picture 16"/>
            <p:cNvPicPr>
              <a:picLocks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378700" y="3175000"/>
              <a:ext cx="1803400" cy="6604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23" name="Rectangle 17"/>
            <p:cNvSpPr>
              <a:spLocks noChangeArrowheads="1"/>
            </p:cNvSpPr>
            <p:nvPr/>
          </p:nvSpPr>
          <p:spPr bwMode="auto">
            <a:xfrm>
              <a:off x="6565900" y="5003800"/>
              <a:ext cx="3632200" cy="7874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19050" tIns="26988" rIns="19050" bIns="26988"/>
            <a:lstStyle/>
            <a:p>
              <a:pPr algn="ctr">
                <a:lnSpc>
                  <a:spcPts val="4800"/>
                </a:lnSpc>
                <a:tabLst>
                  <a:tab pos="457200" algn="l"/>
                  <a:tab pos="914400" algn="l"/>
                  <a:tab pos="1371600" algn="l"/>
                </a:tabLst>
              </a:pPr>
              <a:r>
                <a:rPr lang="en-US" sz="3200" b="1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Procedures</a:t>
              </a:r>
            </a:p>
          </p:txBody>
        </p:sp>
        <p:sp>
          <p:nvSpPr>
            <p:cNvPr id="24" name="Rectangle 18"/>
            <p:cNvSpPr>
              <a:spLocks noChangeArrowheads="1"/>
            </p:cNvSpPr>
            <p:nvPr/>
          </p:nvSpPr>
          <p:spPr bwMode="auto">
            <a:xfrm>
              <a:off x="7962900" y="2120900"/>
              <a:ext cx="1600200" cy="7874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19050" tIns="26988" rIns="19050" bIns="26988"/>
            <a:lstStyle/>
            <a:p>
              <a:pPr algn="ctr">
                <a:lnSpc>
                  <a:spcPts val="4800"/>
                </a:lnSpc>
                <a:tabLst>
                  <a:tab pos="457200" algn="l"/>
                  <a:tab pos="914400" algn="l"/>
                  <a:tab pos="1371600" algn="l"/>
                </a:tabLst>
              </a:pPr>
              <a:r>
                <a:rPr lang="en-US" sz="3200" b="1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Data</a:t>
              </a:r>
            </a:p>
          </p:txBody>
        </p:sp>
        <p:sp>
          <p:nvSpPr>
            <p:cNvPr id="25" name="Rectangle 19"/>
            <p:cNvSpPr>
              <a:spLocks noChangeArrowheads="1"/>
            </p:cNvSpPr>
            <p:nvPr/>
          </p:nvSpPr>
          <p:spPr bwMode="auto">
            <a:xfrm>
              <a:off x="1549400" y="5981700"/>
              <a:ext cx="2794000" cy="7874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19050" tIns="26988" rIns="19050" bIns="26988"/>
            <a:lstStyle/>
            <a:p>
              <a:pPr algn="ctr">
                <a:lnSpc>
                  <a:spcPts val="4800"/>
                </a:lnSpc>
                <a:tabLst>
                  <a:tab pos="457200" algn="l"/>
                  <a:tab pos="914400" algn="l"/>
                  <a:tab pos="1371600" algn="l"/>
                </a:tabLst>
              </a:pPr>
              <a:r>
                <a:rPr lang="en-US" sz="3200" b="1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Hardware</a:t>
              </a:r>
            </a:p>
          </p:txBody>
        </p:sp>
        <p:sp>
          <p:nvSpPr>
            <p:cNvPr id="26" name="Rectangle 20"/>
            <p:cNvSpPr>
              <a:spLocks noChangeArrowheads="1"/>
            </p:cNvSpPr>
            <p:nvPr/>
          </p:nvSpPr>
          <p:spPr bwMode="auto">
            <a:xfrm>
              <a:off x="6578600" y="279400"/>
              <a:ext cx="2641600" cy="7874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19050" tIns="26988" rIns="19050" bIns="26988"/>
            <a:lstStyle/>
            <a:p>
              <a:pPr algn="ctr">
                <a:lnSpc>
                  <a:spcPts val="4800"/>
                </a:lnSpc>
                <a:tabLst>
                  <a:tab pos="457200" algn="l"/>
                  <a:tab pos="914400" algn="l"/>
                  <a:tab pos="1371600" algn="l"/>
                </a:tabLst>
              </a:pPr>
              <a:r>
                <a:rPr lang="en-US" sz="3200" b="1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Software</a:t>
              </a:r>
            </a:p>
          </p:txBody>
        </p:sp>
        <p:sp>
          <p:nvSpPr>
            <p:cNvPr id="27" name="Rectangle 21"/>
            <p:cNvSpPr>
              <a:spLocks noChangeArrowheads="1"/>
            </p:cNvSpPr>
            <p:nvPr/>
          </p:nvSpPr>
          <p:spPr bwMode="auto">
            <a:xfrm>
              <a:off x="127000" y="190500"/>
              <a:ext cx="2159000" cy="7874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19050" tIns="26988" rIns="19050" bIns="26988"/>
            <a:lstStyle/>
            <a:p>
              <a:pPr algn="ctr">
                <a:lnSpc>
                  <a:spcPts val="4800"/>
                </a:lnSpc>
                <a:tabLst>
                  <a:tab pos="457200" algn="l"/>
                  <a:tab pos="914400" algn="l"/>
                  <a:tab pos="1371600" algn="l"/>
                </a:tabLst>
              </a:pPr>
              <a:r>
                <a:rPr lang="en-US" sz="3200" b="1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People</a:t>
              </a:r>
            </a:p>
          </p:txBody>
        </p:sp>
      </p:grp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Mathenge Mwehe   mathengemwehe@gmail.com</a:t>
            </a:r>
            <a:endParaRPr lang="en-US" dirty="0"/>
          </a:p>
        </p:txBody>
      </p:sp>
      <p:sp>
        <p:nvSpPr>
          <p:cNvPr id="30" name="Line 4"/>
          <p:cNvSpPr>
            <a:spLocks noChangeShapeType="1"/>
          </p:cNvSpPr>
          <p:nvPr/>
        </p:nvSpPr>
        <p:spPr bwMode="auto">
          <a:xfrm flipH="1" flipV="1">
            <a:off x="1981200" y="4419599"/>
            <a:ext cx="465138" cy="137656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2" name="Rectangle 21"/>
          <p:cNvSpPr>
            <a:spLocks noChangeArrowheads="1"/>
          </p:cNvSpPr>
          <p:nvPr/>
        </p:nvSpPr>
        <p:spPr bwMode="auto">
          <a:xfrm>
            <a:off x="381000" y="3962400"/>
            <a:ext cx="1371600" cy="4818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19050" tIns="26988" rIns="19050" bIns="26988"/>
          <a:lstStyle/>
          <a:p>
            <a:pPr algn="ctr">
              <a:lnSpc>
                <a:spcPts val="4800"/>
              </a:lnSpc>
              <a:tabLst>
                <a:tab pos="457200" algn="l"/>
                <a:tab pos="914400" algn="l"/>
                <a:tab pos="1371600" algn="l"/>
              </a:tabLst>
            </a:pPr>
            <a:r>
              <a:rPr lang="en-US" sz="2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Applications</a:t>
            </a:r>
            <a:endParaRPr lang="en-US" sz="2200" b="1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52400" y="4191000"/>
            <a:ext cx="1828800" cy="3810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525000" cy="7010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Geographic Information Technologies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5257800" cy="4876800"/>
          </a:xfrm>
        </p:spPr>
        <p:txBody>
          <a:bodyPr>
            <a:noAutofit/>
          </a:bodyPr>
          <a:lstStyle/>
          <a:p>
            <a:pPr lvl="0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Remote Sensing (RS)</a:t>
            </a:r>
          </a:p>
          <a:p>
            <a:pPr lvl="0">
              <a:buNone/>
            </a:pPr>
            <a:r>
              <a:rPr lang="en-US" sz="2800" dirty="0" smtClean="0">
                <a:solidFill>
                  <a:srgbClr val="0000FF"/>
                </a:solidFill>
              </a:rPr>
              <a:t>	</a:t>
            </a:r>
            <a:r>
              <a:rPr lang="en-US" sz="2400" b="1" dirty="0" smtClean="0">
                <a:solidFill>
                  <a:srgbClr val="0000FF"/>
                </a:solidFill>
              </a:rPr>
              <a:t>-Use of satellites or aircraft to capture information (land cover) about the earth’s surface</a:t>
            </a:r>
          </a:p>
          <a:p>
            <a:pPr lvl="0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Global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Positioning Systems (GPS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lvl="0">
              <a:buNone/>
            </a:pPr>
            <a:r>
              <a:rPr lang="en-US" sz="2000" b="1" dirty="0" smtClean="0">
                <a:solidFill>
                  <a:srgbClr val="0000FF"/>
                </a:solidFill>
              </a:rPr>
              <a:t>	- A system of earth-orbiting satellites which can provide precise (X,Y) Location on the earth’s surface </a:t>
            </a:r>
            <a:endParaRPr lang="en-US" sz="2000" b="1" dirty="0">
              <a:solidFill>
                <a:srgbClr val="0000FF"/>
              </a:solidFill>
            </a:endParaRPr>
          </a:p>
          <a:p>
            <a:pPr lvl="0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Geographic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Information Systems (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GIS)</a:t>
            </a:r>
          </a:p>
          <a:p>
            <a:pPr lvl="0"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	</a:t>
            </a:r>
            <a:r>
              <a:rPr lang="en-US" sz="2000" b="1" dirty="0" smtClean="0">
                <a:solidFill>
                  <a:srgbClr val="0000FF"/>
                </a:solidFill>
              </a:rPr>
              <a:t>-Systems with capability for input, storage, manipulation/analysis and display of spatial information</a:t>
            </a:r>
          </a:p>
          <a:p>
            <a:pPr lvl="0"/>
            <a:endParaRPr lang="en-US" sz="2400" dirty="0" smtClean="0">
              <a:solidFill>
                <a:srgbClr val="0000FF"/>
              </a:solidFill>
            </a:endParaRPr>
          </a:p>
          <a:p>
            <a:pPr lvl="0"/>
            <a:endParaRPr lang="en-US" sz="2400" dirty="0">
              <a:solidFill>
                <a:srgbClr val="0000FF"/>
              </a:solidFill>
            </a:endParaRPr>
          </a:p>
          <a:p>
            <a:endParaRPr lang="en-US" sz="2400" dirty="0"/>
          </a:p>
        </p:txBody>
      </p:sp>
      <p:pic>
        <p:nvPicPr>
          <p:cNvPr id="2051" name="Picture 3" descr="C:\Documents and Settings\Mathenge\Desktop\POWERPOINT\images (17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1219200"/>
            <a:ext cx="3143250" cy="25146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371600" y="6488668"/>
            <a:ext cx="5562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i="1" dirty="0" smtClean="0"/>
              <a:t>GPS and RS are sources of input data for a GIS</a:t>
            </a:r>
            <a:r>
              <a:rPr lang="en-US" i="1" dirty="0" smtClean="0"/>
              <a:t>.</a:t>
            </a:r>
            <a:r>
              <a:rPr lang="en-US" dirty="0" smtClean="0"/>
              <a:t> </a:t>
            </a:r>
          </a:p>
        </p:txBody>
      </p:sp>
      <p:pic>
        <p:nvPicPr>
          <p:cNvPr id="2052" name="Picture 4" descr="C:\Documents and Settings\Mathenge\Desktop\POWERPOINT\images (19).jpg"/>
          <p:cNvPicPr>
            <a:picLocks noChangeAspect="1" noChangeArrowheads="1"/>
          </p:cNvPicPr>
          <p:nvPr/>
        </p:nvPicPr>
        <p:blipFill>
          <a:blip r:embed="rId4"/>
          <a:srcRect l="17391" r="17391"/>
          <a:stretch>
            <a:fillRect/>
          </a:stretch>
        </p:blipFill>
        <p:spPr bwMode="auto">
          <a:xfrm>
            <a:off x="8001000" y="2895600"/>
            <a:ext cx="1143000" cy="17526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143000" y="9906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Consist</a:t>
            </a:r>
            <a:r>
              <a:rPr lang="en-US" sz="2400" i="1" dirty="0" smtClean="0">
                <a:solidFill>
                  <a:srgbClr val="FF0000"/>
                </a:solidFill>
              </a:rPr>
              <a:t> </a:t>
            </a:r>
            <a:r>
              <a:rPr lang="en-US" sz="2400" b="1" i="1" dirty="0" smtClean="0">
                <a:solidFill>
                  <a:srgbClr val="FF0000"/>
                </a:solidFill>
              </a:rPr>
              <a:t>of</a:t>
            </a:r>
          </a:p>
        </p:txBody>
      </p:sp>
      <p:pic>
        <p:nvPicPr>
          <p:cNvPr id="1026" name="Picture 2" descr="C:\MY WORK\POWERPOINT\images (2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77000" y="4114800"/>
            <a:ext cx="3016469" cy="2332736"/>
          </a:xfrm>
          <a:prstGeom prst="rect">
            <a:avLst/>
          </a:prstGeom>
          <a:noFill/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6248400" y="6492875"/>
            <a:ext cx="2895600" cy="365125"/>
          </a:xfrm>
        </p:spPr>
        <p:txBody>
          <a:bodyPr/>
          <a:lstStyle/>
          <a:p>
            <a:r>
              <a:rPr lang="en-US" dirty="0" smtClean="0"/>
              <a:t>Mathenge Mwehe   mathengemwehe@gmail.com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010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7315200" cy="563562"/>
          </a:xfr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dk1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  <a:ea typeface="+mn-ea"/>
                <a:cs typeface="+mn-cs"/>
              </a:rPr>
              <a:t>From Paper Maps to Digital technology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525963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GIS is based on the </a:t>
            </a:r>
            <a:r>
              <a:rPr lang="en-US" b="1" u="sng" dirty="0" smtClean="0"/>
              <a:t>active integration </a:t>
            </a:r>
            <a:r>
              <a:rPr lang="en-US" dirty="0" smtClean="0"/>
              <a:t>of real-world data;</a:t>
            </a:r>
          </a:p>
          <a:p>
            <a:pPr lvl="0"/>
            <a:endParaRPr lang="en-US" dirty="0" smtClean="0"/>
          </a:p>
          <a:p>
            <a:pPr lvl="1"/>
            <a:r>
              <a:rPr lang="en-US" dirty="0" smtClean="0"/>
              <a:t>This data is created through  various processes:</a:t>
            </a:r>
          </a:p>
          <a:p>
            <a:pPr lvl="2">
              <a:buNone/>
            </a:pPr>
            <a:r>
              <a:rPr lang="en-US" sz="2800" dirty="0" smtClean="0"/>
              <a:t>1. </a:t>
            </a:r>
            <a:r>
              <a:rPr lang="en-US" sz="2800" b="1" dirty="0" smtClean="0">
                <a:solidFill>
                  <a:srgbClr val="D60093"/>
                </a:solidFill>
              </a:rPr>
              <a:t>Digitization</a:t>
            </a:r>
          </a:p>
          <a:p>
            <a:pPr lvl="2">
              <a:buNone/>
            </a:pPr>
            <a:r>
              <a:rPr lang="en-US" sz="2800" dirty="0" smtClean="0"/>
              <a:t>2. </a:t>
            </a:r>
            <a:r>
              <a:rPr lang="en-US" sz="2800" b="1" dirty="0" smtClean="0">
                <a:solidFill>
                  <a:srgbClr val="D60093"/>
                </a:solidFill>
              </a:rPr>
              <a:t>GPS mapping</a:t>
            </a:r>
          </a:p>
          <a:p>
            <a:pPr lvl="2">
              <a:buNone/>
            </a:pPr>
            <a:r>
              <a:rPr lang="en-US" sz="2800" dirty="0" smtClean="0"/>
              <a:t>3. </a:t>
            </a:r>
            <a:r>
              <a:rPr lang="en-US" sz="2800" b="1" dirty="0" smtClean="0">
                <a:solidFill>
                  <a:srgbClr val="D60093"/>
                </a:solidFill>
              </a:rPr>
              <a:t>Scanning</a:t>
            </a:r>
          </a:p>
          <a:p>
            <a:pPr lvl="2">
              <a:buNone/>
            </a:pPr>
            <a:r>
              <a:rPr lang="en-US" sz="2800" dirty="0" smtClean="0"/>
              <a:t>4. </a:t>
            </a:r>
            <a:r>
              <a:rPr lang="en-US" sz="2800" b="1" dirty="0" smtClean="0">
                <a:solidFill>
                  <a:srgbClr val="D60093"/>
                </a:solidFill>
              </a:rPr>
              <a:t>Manual entry </a:t>
            </a:r>
            <a:r>
              <a:rPr lang="en-US" sz="2800" dirty="0" smtClean="0"/>
              <a:t>based on real-world coordinate</a:t>
            </a:r>
          </a:p>
          <a:p>
            <a:pPr lvl="2">
              <a:buNone/>
            </a:pPr>
            <a:r>
              <a:rPr lang="en-US" sz="2800" dirty="0" smtClean="0"/>
              <a:t>5. </a:t>
            </a:r>
            <a:r>
              <a:rPr lang="en-US" sz="2800" b="1" dirty="0" smtClean="0">
                <a:solidFill>
                  <a:srgbClr val="D60093"/>
                </a:solidFill>
              </a:rPr>
              <a:t>Coordinate Geometry </a:t>
            </a:r>
            <a:r>
              <a:rPr lang="en-US" sz="2800" dirty="0" smtClean="0"/>
              <a:t>(map projections)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Mathenge Mwehe   mathengemwehe@gmail.com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525000" cy="7010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381000"/>
            <a:ext cx="5410200" cy="2971800"/>
          </a:xfrm>
        </p:spPr>
        <p:txBody>
          <a:bodyPr>
            <a:normAutofit fontScale="92500" lnSpcReduction="10000"/>
          </a:bodyPr>
          <a:lstStyle/>
          <a:p>
            <a:pPr lvl="1">
              <a:buNone/>
            </a:pPr>
            <a:endParaRPr lang="en-US" sz="2000" dirty="0" smtClean="0"/>
          </a:p>
          <a:p>
            <a:pPr lvl="0"/>
            <a:r>
              <a:rPr lang="en-US" sz="2400" dirty="0" smtClean="0"/>
              <a:t>GIS integrate </a:t>
            </a:r>
            <a:r>
              <a:rPr lang="en-US" sz="2400" b="1" dirty="0" smtClean="0"/>
              <a:t>Spatial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(map data) </a:t>
            </a:r>
            <a:r>
              <a:rPr lang="en-US" sz="2400" dirty="0" smtClean="0"/>
              <a:t>and their </a:t>
            </a:r>
            <a:r>
              <a:rPr lang="en-US" sz="2400" b="1" dirty="0" smtClean="0"/>
              <a:t>non-spatial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(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attribute information</a:t>
            </a:r>
            <a:r>
              <a:rPr lang="en-US" sz="2400" dirty="0" smtClean="0"/>
              <a:t>)</a:t>
            </a:r>
            <a:r>
              <a:rPr lang="en-US" sz="2400" b="1" dirty="0" smtClean="0"/>
              <a:t> </a:t>
            </a:r>
            <a:r>
              <a:rPr lang="en-US" sz="2400" dirty="0" smtClean="0"/>
              <a:t>into one “system” that allows the user to </a:t>
            </a:r>
            <a:r>
              <a:rPr lang="en-US" sz="2400" b="1" u="sng" dirty="0" smtClean="0"/>
              <a:t>interact</a:t>
            </a:r>
            <a:r>
              <a:rPr lang="en-US" sz="2400" dirty="0" smtClean="0"/>
              <a:t> with both aspects simultaneously.</a:t>
            </a:r>
          </a:p>
          <a:p>
            <a:pPr lvl="0"/>
            <a:endParaRPr lang="en-US" sz="2000" dirty="0" smtClean="0"/>
          </a:p>
          <a:p>
            <a:r>
              <a:rPr lang="en-US" sz="2000" dirty="0" smtClean="0"/>
              <a:t>It stores information about the world as a </a:t>
            </a:r>
            <a:r>
              <a:rPr lang="en-US" sz="2000" b="1" u="sng" dirty="0" smtClean="0">
                <a:solidFill>
                  <a:srgbClr val="0000FF"/>
                </a:solidFill>
              </a:rPr>
              <a:t>collection of thematic layers </a:t>
            </a:r>
            <a:r>
              <a:rPr lang="en-US" sz="2000" dirty="0" smtClean="0"/>
              <a:t>that are linked together through geo-referencing.</a:t>
            </a:r>
          </a:p>
          <a:p>
            <a:pPr lvl="0"/>
            <a:endParaRPr lang="en-US" sz="2000" dirty="0" smtClean="0"/>
          </a:p>
          <a:p>
            <a:endParaRPr lang="en-US" sz="2800" dirty="0"/>
          </a:p>
        </p:txBody>
      </p:sp>
      <p:pic>
        <p:nvPicPr>
          <p:cNvPr id="7" name="Picture 10" descr="layersskew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50" y="304800"/>
            <a:ext cx="3143250" cy="3048000"/>
          </a:xfrm>
          <a:prstGeom prst="rect">
            <a:avLst/>
          </a:prstGeom>
          <a:noFill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04800" y="152400"/>
            <a:ext cx="5105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sz="2800" b="1" dirty="0" smtClean="0">
                <a:solidFill>
                  <a:schemeClr val="dk1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Why is GIS unique...?</a:t>
            </a:r>
            <a:endParaRPr lang="en-US" sz="2800" b="1" dirty="0">
              <a:solidFill>
                <a:schemeClr val="dk1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04800" y="3276600"/>
            <a:ext cx="4572000" cy="26776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b="1" dirty="0" smtClean="0">
                <a:cs typeface="Arial" charset="0"/>
              </a:rPr>
              <a:t>In a GIS, the maps have tables </a:t>
            </a:r>
          </a:p>
          <a:p>
            <a:r>
              <a:rPr lang="en-US" sz="2400" b="1" dirty="0" smtClean="0">
                <a:cs typeface="Arial" charset="0"/>
              </a:rPr>
              <a:t>of data behind them </a:t>
            </a:r>
            <a:r>
              <a:rPr lang="en-US" sz="2400" dirty="0" smtClean="0">
                <a:cs typeface="Arial" charset="0"/>
              </a:rPr>
              <a:t>(</a:t>
            </a:r>
            <a:r>
              <a:rPr lang="en-US" sz="2400" dirty="0" smtClean="0">
                <a:solidFill>
                  <a:srgbClr val="0000FF"/>
                </a:solidFill>
                <a:cs typeface="Arial" charset="0"/>
              </a:rPr>
              <a:t>Spatial databases</a:t>
            </a:r>
            <a:r>
              <a:rPr lang="en-US" sz="2400" dirty="0" smtClean="0">
                <a:cs typeface="Arial" charset="0"/>
              </a:rPr>
              <a:t>). </a:t>
            </a:r>
          </a:p>
          <a:p>
            <a:pPr algn="just"/>
            <a:r>
              <a:rPr lang="en-US" sz="2400" dirty="0" smtClean="0">
                <a:cs typeface="Arial" charset="0"/>
              </a:rPr>
              <a:t>This means when you combine different maps you combine data to get the </a:t>
            </a:r>
            <a:r>
              <a:rPr lang="en-US" sz="2400" b="1" dirty="0" smtClean="0">
                <a:solidFill>
                  <a:srgbClr val="0000FF"/>
                </a:solidFill>
                <a:cs typeface="Arial" charset="0"/>
              </a:rPr>
              <a:t>information</a:t>
            </a:r>
          </a:p>
          <a:p>
            <a:pPr algn="just"/>
            <a:r>
              <a:rPr lang="en-US" sz="2400" b="1" dirty="0" smtClean="0">
                <a:solidFill>
                  <a:srgbClr val="0000FF"/>
                </a:solidFill>
                <a:cs typeface="Arial" charset="0"/>
              </a:rPr>
              <a:t> you need</a:t>
            </a:r>
            <a:r>
              <a:rPr lang="en-US" sz="2400" dirty="0" smtClean="0">
                <a:cs typeface="Arial" charset="0"/>
              </a:rPr>
              <a:t>.</a:t>
            </a:r>
          </a:p>
        </p:txBody>
      </p:sp>
      <p:pic>
        <p:nvPicPr>
          <p:cNvPr id="10" name="Picture 2"/>
          <p:cNvPicPr>
            <a:picLocks noChangeArrowheads="1"/>
          </p:cNvPicPr>
          <p:nvPr/>
        </p:nvPicPr>
        <p:blipFill>
          <a:blip r:embed="rId3">
            <a:clrChange>
              <a:clrFrom>
                <a:srgbClr val="F8FCF8"/>
              </a:clrFrom>
              <a:clrTo>
                <a:srgbClr val="F8FCF8">
                  <a:alpha val="0"/>
                </a:srgbClr>
              </a:clrTo>
            </a:clrChange>
          </a:blip>
          <a:srcRect b="4082"/>
          <a:stretch>
            <a:fillRect/>
          </a:stretch>
        </p:blipFill>
        <p:spPr bwMode="auto">
          <a:xfrm>
            <a:off x="3810000" y="3352800"/>
            <a:ext cx="5638800" cy="3581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1676400" y="6492875"/>
            <a:ext cx="2895600" cy="365125"/>
          </a:xfrm>
        </p:spPr>
        <p:txBody>
          <a:bodyPr/>
          <a:lstStyle/>
          <a:p>
            <a:r>
              <a:rPr lang="en-US" dirty="0" smtClean="0"/>
              <a:t>Mathenge Mwehe   mathengemwehe@gmail.com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066800"/>
            <a:ext cx="89916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895600" y="6400800"/>
            <a:ext cx="3106738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http://earth.google.com/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7391400" cy="609600"/>
          </a:xfrm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chemeClr val="dk1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  <a:ea typeface="+mn-ea"/>
                <a:cs typeface="+mn-cs"/>
              </a:rPr>
              <a:t>Recent Advancement of GIS technology</a:t>
            </a:r>
            <a:endParaRPr lang="en-US" sz="2800" b="1" dirty="0">
              <a:solidFill>
                <a:schemeClr val="dk1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81000" y="533400"/>
            <a:ext cx="73914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Google Earth Geographic Web Browser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967</Words>
  <Application>Microsoft Office PowerPoint</Application>
  <PresentationFormat>On-screen Show (4:3)</PresentationFormat>
  <Paragraphs>231</Paragraphs>
  <Slides>23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ＭＳ Ｐゴシック</vt:lpstr>
      <vt:lpstr>Arial</vt:lpstr>
      <vt:lpstr>Arial Black</vt:lpstr>
      <vt:lpstr>Bodoni MT</vt:lpstr>
      <vt:lpstr>Brush Script MT</vt:lpstr>
      <vt:lpstr>Calibri</vt:lpstr>
      <vt:lpstr>Engravers MT</vt:lpstr>
      <vt:lpstr>Times New Roman</vt:lpstr>
      <vt:lpstr>Wide Latin</vt:lpstr>
      <vt:lpstr>WP IconicSymbolsA</vt:lpstr>
      <vt:lpstr>Office Theme</vt:lpstr>
      <vt:lpstr>PowerPoint Presentation</vt:lpstr>
      <vt:lpstr>need for gis in the workforce</vt:lpstr>
      <vt:lpstr>What is GIS?</vt:lpstr>
      <vt:lpstr>GIS: A Framework for Understanding and Managing Our Earth</vt:lpstr>
      <vt:lpstr>GIS therefore is</vt:lpstr>
      <vt:lpstr>Geographic Information Technologies</vt:lpstr>
      <vt:lpstr>From Paper Maps to Digital technology </vt:lpstr>
      <vt:lpstr>PowerPoint Presentation</vt:lpstr>
      <vt:lpstr>Recent Advancement of GIS technology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GIS enable us to map water service provision planning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 Computer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Mathenge</dc:creator>
  <cp:lastModifiedBy>Guest</cp:lastModifiedBy>
  <cp:revision>311</cp:revision>
  <dcterms:created xsi:type="dcterms:W3CDTF">2012-04-08T20:33:05Z</dcterms:created>
  <dcterms:modified xsi:type="dcterms:W3CDTF">2022-02-07T07:42:55Z</dcterms:modified>
</cp:coreProperties>
</file>